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media1.mov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414141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375889"/>
              <a:satOff val="-9195"/>
              <a:lumOff val="-14901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C9C3BA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7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39D60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2525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hueOff val="708446"/>
              <a:satOff val="-4821"/>
              <a:lumOff val="-1425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left>
          <a:right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right>
          <a:top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-113918"/>
              <a:satOff val="19024"/>
              <a:lumOff val="19749"/>
              <a:alpha val="35000"/>
            </a:scheme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38AA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6"/>
              <a:satOff val="13972"/>
              <a:lumOff val="-24493"/>
            </a:schemeClr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chemeClr val="accent1">
                  <a:hueOff val="-113918"/>
                  <a:satOff val="19024"/>
                  <a:lumOff val="19749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369194"/>
              <a:satOff val="6343"/>
              <a:lumOff val="-13963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solidFill>
                <a:srgbClr val="C9C3BA"/>
              </a:solidFill>
              <a:prstDash val="solid"/>
              <a:miter lim="400000"/>
            </a:ln>
          </a:left>
          <a:right>
            <a:ln w="12700" cap="flat">
              <a:solidFill>
                <a:srgbClr val="C9C3BA"/>
              </a:solidFill>
              <a:prstDash val="solid"/>
              <a:miter lim="400000"/>
            </a:ln>
          </a:right>
          <a:top>
            <a:ln w="12700" cap="flat">
              <a:solidFill>
                <a:srgbClr val="C9C3BA"/>
              </a:solidFill>
              <a:prstDash val="solid"/>
              <a:miter lim="400000"/>
            </a:ln>
          </a:top>
          <a:bottom>
            <a:ln w="12700" cap="flat">
              <a:solidFill>
                <a:srgbClr val="C9C3BA"/>
              </a:solidFill>
              <a:prstDash val="solid"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solidFill>
                <a:srgbClr val="C9C3B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5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6635F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C9C3BA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9847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9C3BA">
              <a:alpha val="3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89847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41414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89847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"/>
          <p:cNvSpPr/>
          <p:nvPr/>
        </p:nvSpPr>
        <p:spPr>
          <a:xfrm>
            <a:off x="508000" y="659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Line"/>
          <p:cNvSpPr/>
          <p:nvPr/>
        </p:nvSpPr>
        <p:spPr>
          <a:xfrm>
            <a:off x="508000" y="408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Line"/>
          <p:cNvSpPr/>
          <p:nvPr/>
        </p:nvSpPr>
        <p:spPr>
          <a:xfrm flipV="1">
            <a:off x="7994302" y="45262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" name="Lorem Ipsum Dolor"/>
          <p:cNvSpPr txBox="1"/>
          <p:nvPr>
            <p:ph type="body" sz="quarter" idx="13"/>
          </p:nvPr>
        </p:nvSpPr>
        <p:spPr>
          <a:xfrm>
            <a:off x="508000" y="35052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508000" y="414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18" name="Body Level One…"/>
          <p:cNvSpPr txBox="1"/>
          <p:nvPr>
            <p:ph type="body" sz="quarter" idx="1"/>
          </p:nvPr>
        </p:nvSpPr>
        <p:spPr>
          <a:xfrm>
            <a:off x="8280400" y="414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–Johnny Appleseed"/>
          <p:cNvSpPr txBox="1"/>
          <p:nvPr>
            <p:ph type="body" sz="quarter" idx="13"/>
          </p:nvPr>
        </p:nvSpPr>
        <p:spPr>
          <a:xfrm>
            <a:off x="533400" y="5969000"/>
            <a:ext cx="119380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108" name="“Type a quote here.”"/>
          <p:cNvSpPr txBox="1"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FontTx/>
              <a:buNone/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10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Line"/>
          <p:cNvSpPr/>
          <p:nvPr/>
        </p:nvSpPr>
        <p:spPr>
          <a:xfrm>
            <a:off x="508000" y="9131300"/>
            <a:ext cx="11999453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" name="Line"/>
          <p:cNvSpPr/>
          <p:nvPr/>
        </p:nvSpPr>
        <p:spPr>
          <a:xfrm>
            <a:off x="508000" y="6629400"/>
            <a:ext cx="12000019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9" name="Line"/>
          <p:cNvSpPr/>
          <p:nvPr/>
        </p:nvSpPr>
        <p:spPr>
          <a:xfrm flipV="1">
            <a:off x="7994302" y="7053555"/>
            <a:ext cx="1" cy="1642759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0" name="Lorem Ipsum Dolor"/>
          <p:cNvSpPr txBox="1"/>
          <p:nvPr>
            <p:ph type="body" sz="quarter" idx="13"/>
          </p:nvPr>
        </p:nvSpPr>
        <p:spPr>
          <a:xfrm>
            <a:off x="508000" y="6096000"/>
            <a:ext cx="7200900" cy="5080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31" name="Image"/>
          <p:cNvSpPr/>
          <p:nvPr>
            <p:ph type="pic" idx="14"/>
          </p:nvPr>
        </p:nvSpPr>
        <p:spPr>
          <a:xfrm>
            <a:off x="596900" y="633461"/>
            <a:ext cx="11811000" cy="52070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508000" y="6680200"/>
            <a:ext cx="7200900" cy="2413000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280400" y="6680200"/>
            <a:ext cx="4241800" cy="2413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itle Text"/>
          <p:cNvSpPr txBox="1"/>
          <p:nvPr>
            <p:ph type="title"/>
          </p:nvPr>
        </p:nvSpPr>
        <p:spPr>
          <a:xfrm>
            <a:off x="508000" y="3670300"/>
            <a:ext cx="11988800" cy="2413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Line"/>
          <p:cNvSpPr/>
          <p:nvPr/>
        </p:nvSpPr>
        <p:spPr>
          <a:xfrm>
            <a:off x="508000" y="4876800"/>
            <a:ext cx="5676374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Line"/>
          <p:cNvSpPr/>
          <p:nvPr/>
        </p:nvSpPr>
        <p:spPr>
          <a:xfrm>
            <a:off x="508000" y="2768600"/>
            <a:ext cx="5676316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1" name="Lorem Ipsum Dolor"/>
          <p:cNvSpPr txBox="1"/>
          <p:nvPr>
            <p:ph type="body" sz="quarter" idx="13"/>
          </p:nvPr>
        </p:nvSpPr>
        <p:spPr>
          <a:xfrm>
            <a:off x="508000" y="2171700"/>
            <a:ext cx="5676900" cy="5080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>
              <a:lnSpc>
                <a:spcPct val="110000"/>
              </a:lnSpc>
              <a:spcBef>
                <a:spcPts val="0"/>
              </a:spcBef>
              <a:buClrTx/>
              <a:buSzTx/>
              <a:buFontTx/>
              <a:buNone/>
              <a:defRPr i="1" sz="2400"/>
            </a:lvl1pPr>
          </a:lstStyle>
          <a:p>
            <a:pPr/>
            <a:r>
              <a:t>Lorem Ipsum Dolor</a:t>
            </a:r>
          </a:p>
        </p:txBody>
      </p:sp>
      <p:sp>
        <p:nvSpPr>
          <p:cNvPr id="52" name="Image"/>
          <p:cNvSpPr/>
          <p:nvPr>
            <p:ph type="pic" sz="half" idx="14"/>
          </p:nvPr>
        </p:nvSpPr>
        <p:spPr>
          <a:xfrm>
            <a:off x="6818219" y="647699"/>
            <a:ext cx="5588001" cy="8331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08000" y="2806700"/>
            <a:ext cx="5676900" cy="2032000"/>
          </a:xfrm>
          <a:prstGeom prst="rect">
            <a:avLst/>
          </a:prstGeom>
        </p:spPr>
        <p:txBody>
          <a:bodyPr/>
          <a:lstStyle>
            <a:lvl1pPr algn="l">
              <a:defRPr sz="56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08000" y="5029200"/>
            <a:ext cx="5676900" cy="40132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sz="24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2400"/>
            </a:lvl2pPr>
            <a:lvl3pPr marL="0" indent="457200">
              <a:spcBef>
                <a:spcPts val="0"/>
              </a:spcBef>
              <a:buClrTx/>
              <a:buSzTx/>
              <a:buFontTx/>
              <a:buNone/>
              <a:defRPr sz="2400"/>
            </a:lvl3pPr>
            <a:lvl4pPr marL="0" indent="685800">
              <a:spcBef>
                <a:spcPts val="0"/>
              </a:spcBef>
              <a:buClrTx/>
              <a:buSzTx/>
              <a:buFontTx/>
              <a:buNone/>
              <a:defRPr sz="2400"/>
            </a:lvl4pPr>
            <a:lvl5pPr marL="0" indent="914400">
              <a:spcBef>
                <a:spcPts val="0"/>
              </a:spcBef>
              <a:buClrTx/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Image"/>
          <p:cNvSpPr/>
          <p:nvPr>
            <p:ph type="pic" sz="half" idx="13"/>
          </p:nvPr>
        </p:nvSpPr>
        <p:spPr>
          <a:xfrm>
            <a:off x="6819900" y="2654300"/>
            <a:ext cx="5588000" cy="6350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1" name="Body Level One…"/>
          <p:cNvSpPr txBox="1"/>
          <p:nvPr>
            <p:ph type="body" sz="half" idx="1"/>
          </p:nvPr>
        </p:nvSpPr>
        <p:spPr>
          <a:xfrm>
            <a:off x="508000" y="2730500"/>
            <a:ext cx="5816600" cy="6350000"/>
          </a:xfrm>
          <a:prstGeom prst="rect">
            <a:avLst/>
          </a:prstGeom>
        </p:spPr>
        <p:txBody>
          <a:bodyPr/>
          <a:lstStyle>
            <a:lvl1pPr marL="393700" indent="-393700">
              <a:spcBef>
                <a:spcPts val="1800"/>
              </a:spcBef>
              <a:buSzPct val="65000"/>
              <a:defRPr sz="3000"/>
            </a:lvl1pPr>
            <a:lvl2pPr marL="787400" indent="-393700">
              <a:spcBef>
                <a:spcPts val="1800"/>
              </a:spcBef>
              <a:buSzPct val="65000"/>
              <a:defRPr sz="3000"/>
            </a:lvl2pPr>
            <a:lvl3pPr marL="1181100" indent="-393700">
              <a:spcBef>
                <a:spcPts val="1800"/>
              </a:spcBef>
              <a:buSzPct val="65000"/>
              <a:defRPr sz="3000"/>
            </a:lvl3pPr>
            <a:lvl4pPr marL="1574800" indent="-393700">
              <a:spcBef>
                <a:spcPts val="1800"/>
              </a:spcBef>
              <a:buSzPct val="65000"/>
              <a:defRPr sz="3000"/>
            </a:lvl4pPr>
            <a:lvl5pPr marL="1968500" indent="-393700">
              <a:spcBef>
                <a:spcPts val="1800"/>
              </a:spcBef>
              <a:buSzPct val="65000"/>
              <a:defRPr sz="3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Body Level One…"/>
          <p:cNvSpPr txBox="1"/>
          <p:nvPr>
            <p:ph type="body" idx="1"/>
          </p:nvPr>
        </p:nvSpPr>
        <p:spPr>
          <a:xfrm>
            <a:off x="508000" y="1270000"/>
            <a:ext cx="11988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Image"/>
          <p:cNvSpPr/>
          <p:nvPr>
            <p:ph type="pic" sz="quarter" idx="13"/>
          </p:nvPr>
        </p:nvSpPr>
        <p:spPr>
          <a:xfrm>
            <a:off x="6856319" y="4772799"/>
            <a:ext cx="5499101" cy="42291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Image"/>
          <p:cNvSpPr/>
          <p:nvPr>
            <p:ph type="pic" sz="quarter" idx="14"/>
          </p:nvPr>
        </p:nvSpPr>
        <p:spPr>
          <a:xfrm>
            <a:off x="6860562" y="609600"/>
            <a:ext cx="5499101" cy="3530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Image"/>
          <p:cNvSpPr/>
          <p:nvPr>
            <p:ph type="pic" sz="half" idx="15"/>
          </p:nvPr>
        </p:nvSpPr>
        <p:spPr>
          <a:xfrm>
            <a:off x="557119" y="609599"/>
            <a:ext cx="5588001" cy="83947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>
            <a:off x="508000" y="21717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Line"/>
          <p:cNvSpPr/>
          <p:nvPr/>
        </p:nvSpPr>
        <p:spPr>
          <a:xfrm>
            <a:off x="508000" y="635000"/>
            <a:ext cx="11997292" cy="0"/>
          </a:xfrm>
          <a:prstGeom prst="line">
            <a:avLst/>
          </a:prstGeom>
          <a:ln w="12700">
            <a:solidFill>
              <a:srgbClr val="444444">
                <a:alpha val="30000"/>
              </a:srgb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Title Text"/>
          <p:cNvSpPr txBox="1"/>
          <p:nvPr>
            <p:ph type="title"/>
          </p:nvPr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5" name="Body Level One…"/>
          <p:cNvSpPr txBox="1"/>
          <p:nvPr>
            <p:ph type="body" idx="1"/>
          </p:nvPr>
        </p:nvSpPr>
        <p:spPr>
          <a:xfrm>
            <a:off x="508000" y="2628900"/>
            <a:ext cx="11988800" cy="609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lide Number"/>
          <p:cNvSpPr txBox="1"/>
          <p:nvPr>
            <p:ph type="sldNum" sz="quarter" idx="2"/>
          </p:nvPr>
        </p:nvSpPr>
        <p:spPr>
          <a:xfrm>
            <a:off x="6324599" y="9258300"/>
            <a:ext cx="342901" cy="4064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solidFill>
                  <a:srgbClr val="4C4946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1pPr>
      <a:lvl2pPr marL="0" marR="0" indent="228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2pPr>
      <a:lvl3pPr marL="0" marR="0" indent="457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3pPr>
      <a:lvl4pPr marL="0" marR="0" indent="685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4pPr>
      <a:lvl5pPr marL="0" marR="0" indent="9144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5pPr>
      <a:lvl6pPr marL="0" marR="0" indent="11430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6pPr>
      <a:lvl7pPr marL="0" marR="0" indent="13716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7pPr>
      <a:lvl8pPr marL="0" marR="0" indent="16002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8pPr>
      <a:lvl9pPr marL="0" marR="0" indent="1828800" algn="ctr" defTabSz="584200" rtl="0" latinLnBrk="0">
        <a:lnSpc>
          <a:spcPct val="90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7000" u="none">
          <a:ln>
            <a:noFill/>
          </a:ln>
          <a:solidFill>
            <a:srgbClr val="D93E2B"/>
          </a:solidFill>
          <a:uFillTx/>
          <a:latin typeface="+mn-lt"/>
          <a:ea typeface="+mn-ea"/>
          <a:cs typeface="+mn-cs"/>
          <a:sym typeface="Bodoni SvtyTwo ITC TT-Book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1pPr>
      <a:lvl2pPr marL="9398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2pPr>
      <a:lvl3pPr marL="14097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3pPr>
      <a:lvl4pPr marL="18796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4pPr>
      <a:lvl5pPr marL="23495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5pPr>
      <a:lvl6pPr marL="28194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6pPr>
      <a:lvl7pPr marL="32893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7pPr>
      <a:lvl8pPr marL="37592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8pPr>
      <a:lvl9pPr marL="4229100" marR="0" indent="-469900" algn="l" defTabSz="5842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929292"/>
        </a:buClr>
        <a:buSzPct val="60000"/>
        <a:buFont typeface="Zapf Dingbats"/>
        <a:buChar char="❖"/>
        <a:tabLst/>
        <a:defRPr b="0" baseline="0" cap="none" i="0" spc="0" strike="noStrike" sz="3600" u="none">
          <a:ln>
            <a:noFill/>
          </a:ln>
          <a:solidFill>
            <a:srgbClr val="414141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gif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.g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Relationship Id="rId6" Type="http://schemas.openxmlformats.org/officeDocument/2006/relationships/image" Target="../media/image11.tif"/><Relationship Id="rId7" Type="http://schemas.openxmlformats.org/officeDocument/2006/relationships/image" Target="../media/image12.tif"/><Relationship Id="rId8" Type="http://schemas.openxmlformats.org/officeDocument/2006/relationships/image" Target="../media/image1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Relationship Id="rId5" Type="http://schemas.openxmlformats.org/officeDocument/2006/relationships/image" Target="../media/image16.tif"/><Relationship Id="rId6" Type="http://schemas.openxmlformats.org/officeDocument/2006/relationships/image" Target="../media/image1.g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tif"/><Relationship Id="rId3" Type="http://schemas.openxmlformats.org/officeDocument/2006/relationships/image" Target="../media/image18.tif"/><Relationship Id="rId4" Type="http://schemas.openxmlformats.org/officeDocument/2006/relationships/image" Target="../media/image19.tif"/><Relationship Id="rId5" Type="http://schemas.openxmlformats.org/officeDocument/2006/relationships/image" Target="../media/image20.tif"/><Relationship Id="rId6" Type="http://schemas.openxmlformats.org/officeDocument/2006/relationships/image" Target="../media/image1.png"/><Relationship Id="rId7" Type="http://schemas.openxmlformats.org/officeDocument/2006/relationships/image" Target="../media/image1.g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tif"/><Relationship Id="rId3" Type="http://schemas.openxmlformats.org/officeDocument/2006/relationships/image" Target="../media/image22.tif"/><Relationship Id="rId4" Type="http://schemas.openxmlformats.org/officeDocument/2006/relationships/image" Target="../media/image23.tif"/><Relationship Id="rId5" Type="http://schemas.openxmlformats.org/officeDocument/2006/relationships/image" Target="../media/image1.g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tif"/><Relationship Id="rId3" Type="http://schemas.openxmlformats.org/officeDocument/2006/relationships/image" Target="../media/image25.tif"/><Relationship Id="rId4" Type="http://schemas.openxmlformats.org/officeDocument/2006/relationships/image" Target="../media/image1.png"/><Relationship Id="rId5" Type="http://schemas.openxmlformats.org/officeDocument/2006/relationships/image" Target="../media/image1.g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tif"/><Relationship Id="rId3" Type="http://schemas.openxmlformats.org/officeDocument/2006/relationships/image" Target="../media/image27.tif"/><Relationship Id="rId4" Type="http://schemas.openxmlformats.org/officeDocument/2006/relationships/image" Target="../media/image1.png"/><Relationship Id="rId5" Type="http://schemas.openxmlformats.org/officeDocument/2006/relationships/image" Target="../media/image1.g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tif"/><Relationship Id="rId3" Type="http://schemas.openxmlformats.org/officeDocument/2006/relationships/image" Target="../media/image1.png"/><Relationship Id="rId4" Type="http://schemas.openxmlformats.org/officeDocument/2006/relationships/image" Target="../media/image29.tif"/><Relationship Id="rId5" Type="http://schemas.openxmlformats.org/officeDocument/2006/relationships/image" Target="../media/image1.g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tif"/><Relationship Id="rId3" Type="http://schemas.openxmlformats.org/officeDocument/2006/relationships/image" Target="../media/image1.g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gif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tif"/><Relationship Id="rId3" Type="http://schemas.openxmlformats.org/officeDocument/2006/relationships/image" Target="../media/image32.tif"/><Relationship Id="rId4" Type="http://schemas.openxmlformats.org/officeDocument/2006/relationships/image" Target="../media/image33.tif"/><Relationship Id="rId5" Type="http://schemas.openxmlformats.org/officeDocument/2006/relationships/image" Target="../media/image34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tif"/><Relationship Id="rId3" Type="http://schemas.openxmlformats.org/officeDocument/2006/relationships/image" Target="../media/image1.png"/><Relationship Id="rId4" Type="http://schemas.openxmlformats.org/officeDocument/2006/relationships/image" Target="../media/image36.tif"/><Relationship Id="rId5" Type="http://schemas.openxmlformats.org/officeDocument/2006/relationships/image" Target="../media/image1.g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tif"/><Relationship Id="rId3" Type="http://schemas.openxmlformats.org/officeDocument/2006/relationships/image" Target="../media/image38.ti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39.tif"/><Relationship Id="rId7" Type="http://schemas.openxmlformats.org/officeDocument/2006/relationships/image" Target="../media/image40.tif"/><Relationship Id="rId8" Type="http://schemas.openxmlformats.org/officeDocument/2006/relationships/image" Target="../media/image1.g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tif"/><Relationship Id="rId3" Type="http://schemas.openxmlformats.org/officeDocument/2006/relationships/image" Target="../media/image42.tif"/><Relationship Id="rId4" Type="http://schemas.openxmlformats.org/officeDocument/2006/relationships/image" Target="../media/image43.tif"/><Relationship Id="rId5" Type="http://schemas.openxmlformats.org/officeDocument/2006/relationships/image" Target="../media/image44.tif"/><Relationship Id="rId6" Type="http://schemas.openxmlformats.org/officeDocument/2006/relationships/image" Target="../media/image14.png"/><Relationship Id="rId7" Type="http://schemas.openxmlformats.org/officeDocument/2006/relationships/image" Target="../media/image1.png"/><Relationship Id="rId8" Type="http://schemas.openxmlformats.org/officeDocument/2006/relationships/image" Target="../media/image1.g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tif"/><Relationship Id="rId3" Type="http://schemas.openxmlformats.org/officeDocument/2006/relationships/image" Target="../media/image46.tif"/><Relationship Id="rId4" Type="http://schemas.openxmlformats.org/officeDocument/2006/relationships/image" Target="../media/image47.tif"/><Relationship Id="rId5" Type="http://schemas.openxmlformats.org/officeDocument/2006/relationships/image" Target="../media/image48.tif"/><Relationship Id="rId6" Type="http://schemas.openxmlformats.org/officeDocument/2006/relationships/image" Target="../media/image1.g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49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tif"/><Relationship Id="rId3" Type="http://schemas.openxmlformats.org/officeDocument/2006/relationships/image" Target="../media/image1.g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Relationship Id="rId3" Type="http://schemas.openxmlformats.org/officeDocument/2006/relationships/image" Target="../media/image1.gif"/><Relationship Id="rId4" Type="http://schemas.openxmlformats.org/officeDocument/2006/relationships/image" Target="../media/image2.tif"/><Relationship Id="rId5" Type="http://schemas.openxmlformats.org/officeDocument/2006/relationships/image" Target="../media/image8.png"/><Relationship Id="rId6" Type="http://schemas.openxmlformats.org/officeDocument/2006/relationships/image" Target="../media/image9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tif"/><Relationship Id="rId3" Type="http://schemas.openxmlformats.org/officeDocument/2006/relationships/image" Target="../media/image1.png"/><Relationship Id="rId4" Type="http://schemas.openxmlformats.org/officeDocument/2006/relationships/image" Target="../media/image1.gif"/><Relationship Id="rId5" Type="http://schemas.openxmlformats.org/officeDocument/2006/relationships/image" Target="../media/image52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tif"/><Relationship Id="rId3" Type="http://schemas.openxmlformats.org/officeDocument/2006/relationships/image" Target="../media/image1.png"/><Relationship Id="rId4" Type="http://schemas.openxmlformats.org/officeDocument/2006/relationships/image" Target="../media/image1.gif"/><Relationship Id="rId5" Type="http://schemas.openxmlformats.org/officeDocument/2006/relationships/image" Target="../media/image53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54.tif"/><Relationship Id="rId4" Type="http://schemas.openxmlformats.org/officeDocument/2006/relationships/image" Target="../media/image55.tif"/><Relationship Id="rId5" Type="http://schemas.openxmlformats.org/officeDocument/2006/relationships/image" Target="../media/image56.tif"/><Relationship Id="rId6" Type="http://schemas.openxmlformats.org/officeDocument/2006/relationships/image" Target="../media/image57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58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g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9.tif"/><Relationship Id="rId3" Type="http://schemas.openxmlformats.org/officeDocument/2006/relationships/image" Target="../media/image1.g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tif"/><Relationship Id="rId3" Type="http://schemas.openxmlformats.org/officeDocument/2006/relationships/image" Target="../media/image1.g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tif"/><Relationship Id="rId3" Type="http://schemas.openxmlformats.org/officeDocument/2006/relationships/image" Target="../media/image1.g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Relationship Id="rId3" Type="http://schemas.openxmlformats.org/officeDocument/2006/relationships/image" Target="../media/image5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1.png"/><Relationship Id="rId4" Type="http://schemas.openxmlformats.org/officeDocument/2006/relationships/image" Target="../media/image1.g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10.png"/><Relationship Id="rId5" Type="http://schemas.openxmlformats.org/officeDocument/2006/relationships/image" Target="../media/image1.g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Martin B. Nielsen, MBNDATA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Martin B. Nielsen, MBNDATA</a:t>
            </a:r>
          </a:p>
        </p:txBody>
      </p:sp>
      <p:sp>
        <p:nvSpPr>
          <p:cNvPr id="134" name="APEX 18.1…"/>
          <p:cNvSpPr txBox="1"/>
          <p:nvPr>
            <p:ph type="ctrTitle"/>
          </p:nvPr>
        </p:nvSpPr>
        <p:spPr>
          <a:xfrm>
            <a:off x="507305" y="4141134"/>
            <a:ext cx="7200901" cy="2413001"/>
          </a:xfrm>
          <a:prstGeom prst="rect">
            <a:avLst/>
          </a:prstGeom>
        </p:spPr>
        <p:txBody>
          <a:bodyPr/>
          <a:lstStyle/>
          <a:p>
            <a:pPr/>
            <a:r>
              <a:t>APEX 18.1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t>New Features</a:t>
            </a:r>
          </a:p>
        </p:txBody>
      </p:sp>
      <p:sp>
        <p:nvSpPr>
          <p:cNvPr id="135" name="DOUG, Ballerup, 2018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DOUG, Ballerup, 2018</a:t>
            </a:r>
          </a:p>
        </p:txBody>
      </p:sp>
      <p:grpSp>
        <p:nvGrpSpPr>
          <p:cNvPr id="138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136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37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APEX 18.1 REST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REST </a:t>
            </a:r>
            <a:r>
              <a:t>features</a:t>
            </a:r>
          </a:p>
        </p:txBody>
      </p:sp>
      <p:pic>
        <p:nvPicPr>
          <p:cNvPr id="23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421" y="5781630"/>
            <a:ext cx="1767307" cy="2303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28026" y="5823273"/>
            <a:ext cx="1132151" cy="15026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image21.png" descr="image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78769" y="5218046"/>
            <a:ext cx="2513013" cy="2513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3" name="Group 616"/>
          <p:cNvGrpSpPr/>
          <p:nvPr/>
        </p:nvGrpSpPr>
        <p:grpSpPr>
          <a:xfrm>
            <a:off x="1692275" y="8305800"/>
            <a:ext cx="2286001" cy="685800"/>
            <a:chOff x="0" y="0"/>
            <a:chExt cx="2286000" cy="685800"/>
          </a:xfrm>
        </p:grpSpPr>
        <p:sp>
          <p:nvSpPr>
            <p:cNvPr id="241" name="Shape 614"/>
            <p:cNvSpPr/>
            <p:nvPr/>
          </p:nvSpPr>
          <p:spPr>
            <a:xfrm>
              <a:off x="0" y="0"/>
              <a:ext cx="2286001" cy="685800"/>
            </a:xfrm>
            <a:prstGeom prst="rect">
              <a:avLst/>
            </a:prstGeom>
            <a:solidFill>
              <a:srgbClr val="8DA6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2" name="Shape 615"/>
            <p:cNvSpPr txBox="1"/>
            <p:nvPr/>
          </p:nvSpPr>
          <p:spPr>
            <a:xfrm>
              <a:off x="0" y="163831"/>
              <a:ext cx="2286001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Browser</a:t>
              </a:r>
            </a:p>
          </p:txBody>
        </p:sp>
      </p:grpSp>
      <p:grpSp>
        <p:nvGrpSpPr>
          <p:cNvPr id="246" name="Group 619"/>
          <p:cNvGrpSpPr/>
          <p:nvPr/>
        </p:nvGrpSpPr>
        <p:grpSpPr>
          <a:xfrm>
            <a:off x="5236801" y="8305799"/>
            <a:ext cx="2514602" cy="685802"/>
            <a:chOff x="0" y="0"/>
            <a:chExt cx="2514600" cy="685801"/>
          </a:xfrm>
        </p:grpSpPr>
        <p:sp>
          <p:nvSpPr>
            <p:cNvPr id="244" name="Shape 617"/>
            <p:cNvSpPr/>
            <p:nvPr/>
          </p:nvSpPr>
          <p:spPr>
            <a:xfrm>
              <a:off x="0" y="-1"/>
              <a:ext cx="2514601" cy="685803"/>
            </a:xfrm>
            <a:prstGeom prst="rect">
              <a:avLst/>
            </a:prstGeom>
            <a:solidFill>
              <a:srgbClr val="8DA6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5" name="Shape 618"/>
            <p:cNvSpPr txBox="1"/>
            <p:nvPr/>
          </p:nvSpPr>
          <p:spPr>
            <a:xfrm>
              <a:off x="0" y="163831"/>
              <a:ext cx="2514601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Mid Tier</a:t>
              </a:r>
            </a:p>
          </p:txBody>
        </p:sp>
      </p:grpSp>
      <p:grpSp>
        <p:nvGrpSpPr>
          <p:cNvPr id="249" name="Group 622"/>
          <p:cNvGrpSpPr/>
          <p:nvPr/>
        </p:nvGrpSpPr>
        <p:grpSpPr>
          <a:xfrm>
            <a:off x="8486774" y="8305800"/>
            <a:ext cx="2514602" cy="685800"/>
            <a:chOff x="0" y="0"/>
            <a:chExt cx="2514600" cy="685800"/>
          </a:xfrm>
        </p:grpSpPr>
        <p:sp>
          <p:nvSpPr>
            <p:cNvPr id="247" name="Shape 620"/>
            <p:cNvSpPr/>
            <p:nvPr/>
          </p:nvSpPr>
          <p:spPr>
            <a:xfrm>
              <a:off x="0" y="0"/>
              <a:ext cx="2514601" cy="685800"/>
            </a:xfrm>
            <a:prstGeom prst="rect">
              <a:avLst/>
            </a:prstGeom>
            <a:solidFill>
              <a:srgbClr val="8DA6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48" name="Shape 621"/>
            <p:cNvSpPr txBox="1"/>
            <p:nvPr/>
          </p:nvSpPr>
          <p:spPr>
            <a:xfrm>
              <a:off x="0" y="43816"/>
              <a:ext cx="2514601" cy="598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Database Tier</a:t>
              </a:r>
            </a:p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(Local)</a:t>
              </a:r>
            </a:p>
          </p:txBody>
        </p:sp>
      </p:grpSp>
      <p:sp>
        <p:nvSpPr>
          <p:cNvPr id="250" name="Shape 630"/>
          <p:cNvSpPr/>
          <p:nvPr/>
        </p:nvSpPr>
        <p:spPr>
          <a:xfrm>
            <a:off x="4300187" y="6295980"/>
            <a:ext cx="805245" cy="1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1" name="Shape 632"/>
          <p:cNvSpPr/>
          <p:nvPr/>
        </p:nvSpPr>
        <p:spPr>
          <a:xfrm flipH="1">
            <a:off x="4300187" y="6853236"/>
            <a:ext cx="805245" cy="3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2" name="Shape 630"/>
          <p:cNvSpPr/>
          <p:nvPr/>
        </p:nvSpPr>
        <p:spPr>
          <a:xfrm>
            <a:off x="7557676" y="6474551"/>
            <a:ext cx="805245" cy="2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3" name="Shape 632"/>
          <p:cNvSpPr/>
          <p:nvPr/>
        </p:nvSpPr>
        <p:spPr>
          <a:xfrm flipH="1">
            <a:off x="7557676" y="7031808"/>
            <a:ext cx="805245" cy="2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54" name="Regions:…"/>
          <p:cNvSpPr txBox="1"/>
          <p:nvPr/>
        </p:nvSpPr>
        <p:spPr>
          <a:xfrm>
            <a:off x="75933" y="5916698"/>
            <a:ext cx="1767307" cy="1315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Regions: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Classic Reports, 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Interactive Reports, 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CSS Calendar, 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JET Charts, 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Tree Region</a:t>
            </a:r>
          </a:p>
        </p:txBody>
      </p:sp>
      <p:sp>
        <p:nvSpPr>
          <p:cNvPr id="255" name="Datasources - APEX 18.1"/>
          <p:cNvSpPr txBox="1"/>
          <p:nvPr/>
        </p:nvSpPr>
        <p:spPr>
          <a:xfrm>
            <a:off x="3414538" y="2562686"/>
            <a:ext cx="348332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Datasources - APEX 18.1</a:t>
            </a:r>
          </a:p>
        </p:txBody>
      </p:sp>
      <p:pic>
        <p:nvPicPr>
          <p:cNvPr id="256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36921" y="2428830"/>
            <a:ext cx="1132150" cy="1475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90721" y="2473786"/>
            <a:ext cx="1132150" cy="1475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97508" y="4024214"/>
            <a:ext cx="918576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443708" y="4019074"/>
            <a:ext cx="918576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hape 630"/>
          <p:cNvSpPr/>
          <p:nvPr/>
        </p:nvSpPr>
        <p:spPr>
          <a:xfrm flipV="1">
            <a:off x="10123076" y="5298422"/>
            <a:ext cx="419219" cy="419220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1" name="Shape 632"/>
          <p:cNvSpPr/>
          <p:nvPr/>
        </p:nvSpPr>
        <p:spPr>
          <a:xfrm flipH="1">
            <a:off x="10927585" y="5327414"/>
            <a:ext cx="379196" cy="379196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64" name="Group 622"/>
          <p:cNvGrpSpPr/>
          <p:nvPr/>
        </p:nvGrpSpPr>
        <p:grpSpPr>
          <a:xfrm>
            <a:off x="7262069" y="2473786"/>
            <a:ext cx="2514602" cy="685801"/>
            <a:chOff x="0" y="0"/>
            <a:chExt cx="2514600" cy="685800"/>
          </a:xfrm>
        </p:grpSpPr>
        <p:sp>
          <p:nvSpPr>
            <p:cNvPr id="262" name="Shape 620"/>
            <p:cNvSpPr/>
            <p:nvPr/>
          </p:nvSpPr>
          <p:spPr>
            <a:xfrm>
              <a:off x="0" y="0"/>
              <a:ext cx="2514601" cy="685800"/>
            </a:xfrm>
            <a:prstGeom prst="rect">
              <a:avLst/>
            </a:prstGeom>
            <a:solidFill>
              <a:srgbClr val="8DA6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63" name="Shape 621"/>
            <p:cNvSpPr txBox="1"/>
            <p:nvPr/>
          </p:nvSpPr>
          <p:spPr>
            <a:xfrm>
              <a:off x="0" y="43816"/>
              <a:ext cx="2514601" cy="598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Remote</a:t>
              </a:r>
            </a:p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Datasources</a:t>
              </a:r>
            </a:p>
          </p:txBody>
        </p:sp>
      </p:grpSp>
      <p:sp>
        <p:nvSpPr>
          <p:cNvPr id="265" name="REST /…"/>
          <p:cNvSpPr txBox="1"/>
          <p:nvPr/>
        </p:nvSpPr>
        <p:spPr>
          <a:xfrm>
            <a:off x="8959601" y="4582348"/>
            <a:ext cx="1264147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REST / </a:t>
            </a:r>
          </a:p>
          <a:p>
            <a:pPr/>
            <a:r>
              <a:t>JSON</a:t>
            </a:r>
          </a:p>
        </p:txBody>
      </p:sp>
      <p:sp>
        <p:nvSpPr>
          <p:cNvPr id="266" name="REST"/>
          <p:cNvSpPr/>
          <p:nvPr/>
        </p:nvSpPr>
        <p:spPr>
          <a:xfrm>
            <a:off x="8283579" y="3455322"/>
            <a:ext cx="1493092" cy="899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REST</a:t>
            </a:r>
          </a:p>
        </p:txBody>
      </p:sp>
      <p:sp>
        <p:nvSpPr>
          <p:cNvPr id="267" name="Shape 630"/>
          <p:cNvSpPr/>
          <p:nvPr/>
        </p:nvSpPr>
        <p:spPr>
          <a:xfrm flipV="1">
            <a:off x="8839731" y="4429948"/>
            <a:ext cx="1" cy="1219201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8" name="Shape 632"/>
          <p:cNvSpPr/>
          <p:nvPr/>
        </p:nvSpPr>
        <p:spPr>
          <a:xfrm>
            <a:off x="9030125" y="4467434"/>
            <a:ext cx="1" cy="1201906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69" name="LowCode"/>
          <p:cNvSpPr txBox="1"/>
          <p:nvPr/>
        </p:nvSpPr>
        <p:spPr>
          <a:xfrm>
            <a:off x="7234240" y="4785548"/>
            <a:ext cx="145211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LowCode</a:t>
            </a:r>
          </a:p>
        </p:txBody>
      </p:sp>
      <p:grpSp>
        <p:nvGrpSpPr>
          <p:cNvPr id="272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270" name="mbnlogo.gif" descr="mbnlogo.g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71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9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APEX 18.1 REST data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REST </a:t>
            </a:r>
            <a:r>
              <a:t>datasources</a:t>
            </a:r>
          </a:p>
        </p:txBody>
      </p:sp>
      <p:pic>
        <p:nvPicPr>
          <p:cNvPr id="27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0" y="2324100"/>
            <a:ext cx="9163416" cy="67868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200" y="2324100"/>
            <a:ext cx="1467972" cy="978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2300" y="3448798"/>
            <a:ext cx="1391772" cy="1313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5000" y="4908210"/>
            <a:ext cx="1713777" cy="1093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35000" y="7569607"/>
            <a:ext cx="1713777" cy="9044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53994" y="6147813"/>
            <a:ext cx="1328384" cy="12192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83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281" name="mbnlogo.gif" descr="mbnlogo.gi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82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APEX 18.1 REST Web 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REST Web</a:t>
            </a:r>
            <a:r>
              <a:t> Sources</a:t>
            </a:r>
          </a:p>
        </p:txBody>
      </p:sp>
      <p:pic>
        <p:nvPicPr>
          <p:cNvPr id="28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60700" y="2834889"/>
            <a:ext cx="6638619" cy="2318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00" y="6468548"/>
            <a:ext cx="4547562" cy="1862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59017" y="6381750"/>
            <a:ext cx="4830778" cy="20361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874250" y="6355904"/>
            <a:ext cx="2884186" cy="1862515"/>
          </a:xfrm>
          <a:prstGeom prst="rect">
            <a:avLst/>
          </a:prstGeom>
          <a:ln w="12700">
            <a:miter lim="400000"/>
          </a:ln>
        </p:spPr>
      </p:pic>
      <p:sp>
        <p:nvSpPr>
          <p:cNvPr id="290" name="Shape 630"/>
          <p:cNvSpPr/>
          <p:nvPr/>
        </p:nvSpPr>
        <p:spPr>
          <a:xfrm flipH="1">
            <a:off x="2573269" y="4567579"/>
            <a:ext cx="2532163" cy="1852365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1" name="Shape 630"/>
          <p:cNvSpPr/>
          <p:nvPr/>
        </p:nvSpPr>
        <p:spPr>
          <a:xfrm>
            <a:off x="6985031" y="4755843"/>
            <a:ext cx="1" cy="1465587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92" name="Shape 630"/>
          <p:cNvSpPr/>
          <p:nvPr/>
        </p:nvSpPr>
        <p:spPr>
          <a:xfrm>
            <a:off x="8280431" y="4944106"/>
            <a:ext cx="2469754" cy="1668490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95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293" name="mbnlogo.gif" descr="mbnlogo.g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94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APEX 18.1 REST Caching &amp; proces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08254">
              <a:spcBef>
                <a:spcPts val="1300"/>
              </a:spcBef>
              <a:defRPr sz="6090"/>
            </a:pPr>
            <a:r>
              <a:t>APEX 18.1 </a:t>
            </a:r>
            <a:r>
              <a:rPr>
                <a:solidFill>
                  <a:srgbClr val="005493"/>
                </a:solidFill>
              </a:rPr>
              <a:t>REST Caching &amp; processing</a:t>
            </a:r>
          </a:p>
        </p:txBody>
      </p:sp>
      <p:pic>
        <p:nvPicPr>
          <p:cNvPr id="2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9565" y="2444785"/>
            <a:ext cx="9041835" cy="5651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59565" y="5351700"/>
            <a:ext cx="9041835" cy="65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05441" y="6257139"/>
            <a:ext cx="5783459" cy="31281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01588" y="3142413"/>
            <a:ext cx="5609512" cy="1991614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REST Enabled SQL  Service"/>
          <p:cNvSpPr txBox="1"/>
          <p:nvPr/>
        </p:nvSpPr>
        <p:spPr>
          <a:xfrm>
            <a:off x="2225327" y="3702049"/>
            <a:ext cx="380434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REST Enabled SQL  Service</a:t>
            </a:r>
          </a:p>
        </p:txBody>
      </p:sp>
      <p:sp>
        <p:nvSpPr>
          <p:cNvPr id="303" name="Web Source"/>
          <p:cNvSpPr txBox="1"/>
          <p:nvPr/>
        </p:nvSpPr>
        <p:spPr>
          <a:xfrm>
            <a:off x="3283272" y="7270749"/>
            <a:ext cx="168845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Web Source</a:t>
            </a:r>
          </a:p>
        </p:txBody>
      </p:sp>
      <p:sp>
        <p:nvSpPr>
          <p:cNvPr id="304" name="Oval"/>
          <p:cNvSpPr/>
          <p:nvPr/>
        </p:nvSpPr>
        <p:spPr>
          <a:xfrm>
            <a:off x="7397020" y="8509000"/>
            <a:ext cx="1861692" cy="755799"/>
          </a:xfrm>
          <a:prstGeom prst="ellipse">
            <a:avLst/>
          </a:prstGeom>
          <a:blipFill>
            <a:blip r:embed="rId6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grpSp>
        <p:nvGrpSpPr>
          <p:cNvPr id="307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05" name="mbnlogo.gif" descr="mbnlogo.gif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6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APEX 18.1 REST A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REST </a:t>
            </a:r>
            <a:r>
              <a:t>API</a:t>
            </a:r>
          </a:p>
        </p:txBody>
      </p:sp>
      <p:pic>
        <p:nvPicPr>
          <p:cNvPr id="31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8695" y="2324100"/>
            <a:ext cx="6381743" cy="257566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037861" y="2383212"/>
            <a:ext cx="5420780" cy="6587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16320" y="6180686"/>
            <a:ext cx="6279179" cy="142825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15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13" name="mbnlogo.gif" descr="mbnlogo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14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APEX 18.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</a:t>
            </a:r>
          </a:p>
        </p:txBody>
      </p:sp>
      <p:sp>
        <p:nvSpPr>
          <p:cNvPr id="318" name="REST…"/>
          <p:cNvSpPr txBox="1"/>
          <p:nvPr/>
        </p:nvSpPr>
        <p:spPr>
          <a:xfrm>
            <a:off x="5212651" y="3698874"/>
            <a:ext cx="2579498" cy="23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solidFill>
                  <a:srgbClr val="005493"/>
                </a:solidFill>
              </a:rPr>
              <a:t>REST</a:t>
            </a:r>
            <a:endParaRPr>
              <a:solidFill>
                <a:srgbClr val="005493"/>
              </a:solidFill>
            </a:endParaRPr>
          </a:p>
          <a:p>
            <a: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solidFill>
                  <a:srgbClr val="005493"/>
                </a:solidFill>
              </a:rPr>
              <a:t>DEMO</a:t>
            </a:r>
          </a:p>
        </p:txBody>
      </p:sp>
      <p:grpSp>
        <p:nvGrpSpPr>
          <p:cNvPr id="321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19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20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APEX 18.1 Create App Wiz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Create App Wizard</a:t>
            </a:r>
          </a:p>
        </p:txBody>
      </p:sp>
      <p:pic>
        <p:nvPicPr>
          <p:cNvPr id="32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4640" y="2645167"/>
            <a:ext cx="6643560" cy="4016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332292" y="5938549"/>
            <a:ext cx="6500867" cy="3558776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Oval"/>
          <p:cNvSpPr/>
          <p:nvPr/>
        </p:nvSpPr>
        <p:spPr>
          <a:xfrm>
            <a:off x="3256820" y="5892800"/>
            <a:ext cx="846337" cy="755799"/>
          </a:xfrm>
          <a:prstGeom prst="ellipse">
            <a:avLst/>
          </a:prstGeom>
          <a:blipFill>
            <a:blip r:embed="rId4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327" name="Arrow 11"/>
          <p:cNvSpPr/>
          <p:nvPr/>
        </p:nvSpPr>
        <p:spPr>
          <a:xfrm>
            <a:off x="4562089" y="6731128"/>
            <a:ext cx="1618980" cy="1218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469" y="0"/>
                </a:moveTo>
                <a:cubicBezTo>
                  <a:pt x="13010" y="0"/>
                  <a:pt x="12551" y="232"/>
                  <a:pt x="12200" y="697"/>
                </a:cubicBezTo>
                <a:cubicBezTo>
                  <a:pt x="11500" y="1626"/>
                  <a:pt x="11500" y="3135"/>
                  <a:pt x="12200" y="4065"/>
                </a:cubicBezTo>
                <a:lnTo>
                  <a:pt x="15479" y="8419"/>
                </a:lnTo>
                <a:lnTo>
                  <a:pt x="1793" y="8419"/>
                </a:lnTo>
                <a:cubicBezTo>
                  <a:pt x="802" y="8419"/>
                  <a:pt x="0" y="9485"/>
                  <a:pt x="0" y="10800"/>
                </a:cubicBezTo>
                <a:cubicBezTo>
                  <a:pt x="0" y="12115"/>
                  <a:pt x="802" y="13181"/>
                  <a:pt x="1793" y="13181"/>
                </a:cubicBezTo>
                <a:lnTo>
                  <a:pt x="15479" y="13181"/>
                </a:lnTo>
                <a:lnTo>
                  <a:pt x="12200" y="17535"/>
                </a:lnTo>
                <a:cubicBezTo>
                  <a:pt x="11500" y="18465"/>
                  <a:pt x="11500" y="19974"/>
                  <a:pt x="12200" y="20903"/>
                </a:cubicBezTo>
                <a:cubicBezTo>
                  <a:pt x="12551" y="21368"/>
                  <a:pt x="13010" y="21600"/>
                  <a:pt x="13469" y="21600"/>
                </a:cubicBezTo>
                <a:cubicBezTo>
                  <a:pt x="13927" y="21600"/>
                  <a:pt x="14387" y="21368"/>
                  <a:pt x="14737" y="20903"/>
                </a:cubicBezTo>
                <a:lnTo>
                  <a:pt x="21074" y="12484"/>
                </a:lnTo>
                <a:cubicBezTo>
                  <a:pt x="21424" y="12019"/>
                  <a:pt x="21600" y="11409"/>
                  <a:pt x="21600" y="10800"/>
                </a:cubicBezTo>
                <a:cubicBezTo>
                  <a:pt x="21600" y="10191"/>
                  <a:pt x="21424" y="9581"/>
                  <a:pt x="21074" y="9116"/>
                </a:cubicBezTo>
                <a:lnTo>
                  <a:pt x="14737" y="697"/>
                </a:lnTo>
                <a:cubicBezTo>
                  <a:pt x="14387" y="232"/>
                  <a:pt x="13927" y="0"/>
                  <a:pt x="13469" y="0"/>
                </a:cubicBezTo>
                <a:close/>
              </a:path>
            </a:pathLst>
          </a:custGeom>
          <a:blipFill>
            <a:blip r:embed="rId4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328" name="Quick SQL Integration…"/>
          <p:cNvSpPr txBox="1"/>
          <p:nvPr/>
        </p:nvSpPr>
        <p:spPr>
          <a:xfrm>
            <a:off x="7430120" y="2603499"/>
            <a:ext cx="5154960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/>
            <a:r>
              <a:t>Quick SQL Integration</a:t>
            </a:r>
          </a:p>
          <a:p>
            <a:pPr algn="l"/>
            <a:r>
              <a:t>Application creation from Quick SQL</a:t>
            </a:r>
          </a:p>
        </p:txBody>
      </p:sp>
      <p:grpSp>
        <p:nvGrpSpPr>
          <p:cNvPr id="331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29" name="mbnlogo.gif" descr="mbnlogo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0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APEX 18.1 Bluepri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Blueprint</a:t>
            </a:r>
          </a:p>
        </p:txBody>
      </p:sp>
      <p:pic>
        <p:nvPicPr>
          <p:cNvPr id="33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193" y="2614685"/>
            <a:ext cx="8090296" cy="63076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3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05340" y="5566345"/>
            <a:ext cx="4803138" cy="3951646"/>
          </a:xfrm>
          <a:prstGeom prst="rect">
            <a:avLst/>
          </a:prstGeom>
          <a:ln w="12700">
            <a:miter lim="400000"/>
          </a:ln>
        </p:spPr>
      </p:pic>
      <p:sp>
        <p:nvSpPr>
          <p:cNvPr id="336" name="Blueprint (JSON)"/>
          <p:cNvSpPr txBox="1"/>
          <p:nvPr/>
        </p:nvSpPr>
        <p:spPr>
          <a:xfrm>
            <a:off x="8970962" y="4787900"/>
            <a:ext cx="3190876" cy="635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Blueprint (JSON)</a:t>
            </a:r>
          </a:p>
        </p:txBody>
      </p:sp>
      <p:sp>
        <p:nvSpPr>
          <p:cNvPr id="337" name="Oval"/>
          <p:cNvSpPr/>
          <p:nvPr/>
        </p:nvSpPr>
        <p:spPr>
          <a:xfrm>
            <a:off x="539020" y="2324100"/>
            <a:ext cx="846337" cy="755799"/>
          </a:xfrm>
          <a:prstGeom prst="ellipse">
            <a:avLst/>
          </a:prstGeom>
          <a:blipFill>
            <a:blip r:embed="rId4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grpSp>
        <p:nvGrpSpPr>
          <p:cNvPr id="340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38" name="mbnlogo.gif" descr="mbnlogo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9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APEX 18.1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Features</a:t>
            </a:r>
          </a:p>
        </p:txBody>
      </p:sp>
      <p:pic>
        <p:nvPicPr>
          <p:cNvPr id="34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2300" y="3201448"/>
            <a:ext cx="6150837" cy="4588110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Oval"/>
          <p:cNvSpPr/>
          <p:nvPr/>
        </p:nvSpPr>
        <p:spPr>
          <a:xfrm>
            <a:off x="2520220" y="3454400"/>
            <a:ext cx="846337" cy="755799"/>
          </a:xfrm>
          <a:prstGeom prst="ellipse">
            <a:avLst/>
          </a:prstGeom>
          <a:blipFill>
            <a:blip r:embed="rId3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pic>
        <p:nvPicPr>
          <p:cNvPr id="34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76900" y="5841860"/>
            <a:ext cx="7163138" cy="3315904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Line"/>
          <p:cNvSpPr/>
          <p:nvPr/>
        </p:nvSpPr>
        <p:spPr>
          <a:xfrm>
            <a:off x="3288605" y="3926184"/>
            <a:ext cx="5040412" cy="1899490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349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47" name="mbnlogo.gif" descr="mbnlogo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48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APEX 18.1 Administration Pag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Administration Page</a:t>
            </a:r>
          </a:p>
        </p:txBody>
      </p:sp>
      <p:pic>
        <p:nvPicPr>
          <p:cNvPr id="35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4442" y="2444636"/>
            <a:ext cx="8995916" cy="65450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55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53" name="mbnlogo.gif" descr="mbnlogo.g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54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image5.png" descr="image5.png"/>
          <p:cNvPicPr>
            <a:picLocks noChangeAspect="0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9746807" y="6055499"/>
            <a:ext cx="3198747" cy="2594867"/>
          </a:xfrm>
          <a:prstGeom prst="rect">
            <a:avLst/>
          </a:prstGeom>
        </p:spPr>
      </p:pic>
      <p:pic>
        <p:nvPicPr>
          <p:cNvPr id="141" name="image6.png" descr="image6.png"/>
          <p:cNvPicPr>
            <a:picLocks noChangeAspect="0"/>
          </p:cNvPicPr>
          <p:nvPr>
            <p:ph type="pic" idx="14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9746807" y="3511188"/>
            <a:ext cx="3198747" cy="2500224"/>
          </a:xfrm>
          <a:prstGeom prst="rect">
            <a:avLst/>
          </a:prstGeom>
        </p:spPr>
      </p:pic>
      <p:pic>
        <p:nvPicPr>
          <p:cNvPr id="142" name="Image" descr="Image"/>
          <p:cNvPicPr>
            <a:picLocks noChangeAspect="0"/>
          </p:cNvPicPr>
          <p:nvPr>
            <p:ph type="pic" idx="15"/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3526" y="2114476"/>
            <a:ext cx="9583617" cy="6592294"/>
          </a:xfrm>
          <a:prstGeom prst="rect">
            <a:avLst/>
          </a:prstGeom>
        </p:spPr>
      </p:pic>
      <p:sp>
        <p:nvSpPr>
          <p:cNvPr id="143" name="Application Express Developer"/>
          <p:cNvSpPr txBox="1"/>
          <p:nvPr>
            <p:ph type="title" idx="429496729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Application Express </a:t>
            </a:r>
            <a:r>
              <a:rPr>
                <a:solidFill>
                  <a:srgbClr val="005493"/>
                </a:solidFill>
              </a:rPr>
              <a:t>Developer</a:t>
            </a:r>
          </a:p>
        </p:txBody>
      </p:sp>
      <p:grpSp>
        <p:nvGrpSpPr>
          <p:cNvPr id="146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144" name="mbnlogo.gif" descr="mbnlogo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45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  <p:grpSp>
        <p:nvGrpSpPr>
          <p:cNvPr id="149" name="image5.png"/>
          <p:cNvGrpSpPr/>
          <p:nvPr/>
        </p:nvGrpSpPr>
        <p:grpSpPr>
          <a:xfrm>
            <a:off x="9759507" y="6055499"/>
            <a:ext cx="3198747" cy="2594867"/>
            <a:chOff x="0" y="0"/>
            <a:chExt cx="3198746" cy="2594866"/>
          </a:xfrm>
        </p:grpSpPr>
        <p:pic>
          <p:nvPicPr>
            <p:cNvPr id="148" name="image5.png" descr="image5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8788" t="0" r="8788" b="0"/>
            <a:stretch>
              <a:fillRect/>
            </a:stretch>
          </p:blipFill>
          <p:spPr>
            <a:xfrm>
              <a:off x="127000" y="88900"/>
              <a:ext cx="2944747" cy="2264667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47" name="image5.png" descr="image5.png"/>
            <p:cNvPicPr>
              <a:picLocks noChangeAspect="0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1" y="-1"/>
              <a:ext cx="3198748" cy="2594868"/>
            </a:xfrm>
            <a:prstGeom prst="rect">
              <a:avLst/>
            </a:prstGeom>
            <a:effectLst/>
          </p:spPr>
        </p:pic>
      </p:grpSp>
      <p:pic>
        <p:nvPicPr>
          <p:cNvPr id="150" name="O_ACEAssociateLogo_mail.png" descr="O_ACEAssociateLogo_mail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1479460" y="8559800"/>
            <a:ext cx="1385641" cy="5146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APEX 18.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</a:t>
            </a:r>
          </a:p>
        </p:txBody>
      </p:sp>
      <p:sp>
        <p:nvSpPr>
          <p:cNvPr id="358" name="Create Application…"/>
          <p:cNvSpPr txBox="1"/>
          <p:nvPr/>
        </p:nvSpPr>
        <p:spPr>
          <a:xfrm>
            <a:off x="3209290" y="3698874"/>
            <a:ext cx="6586221" cy="23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solidFill>
                  <a:srgbClr val="005493"/>
                </a:solidFill>
              </a:rPr>
              <a:t>Create Application</a:t>
            </a:r>
            <a:endParaRPr>
              <a:solidFill>
                <a:srgbClr val="005493"/>
              </a:solidFill>
            </a:endParaRPr>
          </a:p>
          <a:p>
            <a: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solidFill>
                  <a:srgbClr val="005493"/>
                </a:solidFill>
              </a:rPr>
              <a:t>DEMO</a:t>
            </a:r>
          </a:p>
        </p:txBody>
      </p:sp>
      <p:grpSp>
        <p:nvGrpSpPr>
          <p:cNvPr id="361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59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60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APEX 18.1 JET 4.2 Integ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JET 4.2 Integration</a:t>
            </a:r>
          </a:p>
        </p:txBody>
      </p:sp>
      <p:pic>
        <p:nvPicPr>
          <p:cNvPr id="36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4752" y="2324100"/>
            <a:ext cx="10976448" cy="274601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4795334"/>
            <a:ext cx="13004800" cy="14075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6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34093" y="3995813"/>
            <a:ext cx="2637767" cy="723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5907328"/>
            <a:ext cx="13004800" cy="38825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APEX 18.1 JET 4.2 Integ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JET 4.2 Integration</a:t>
            </a:r>
          </a:p>
        </p:txBody>
      </p:sp>
      <p:pic>
        <p:nvPicPr>
          <p:cNvPr id="37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4562" y="2553887"/>
            <a:ext cx="8808106" cy="6417670"/>
          </a:xfrm>
          <a:prstGeom prst="rect">
            <a:avLst/>
          </a:prstGeom>
          <a:ln w="12700">
            <a:miter lim="400000"/>
          </a:ln>
        </p:spPr>
      </p:pic>
      <p:sp>
        <p:nvSpPr>
          <p:cNvPr id="371" name="Oval"/>
          <p:cNvSpPr/>
          <p:nvPr/>
        </p:nvSpPr>
        <p:spPr>
          <a:xfrm>
            <a:off x="3612420" y="6108700"/>
            <a:ext cx="1295599" cy="1219200"/>
          </a:xfrm>
          <a:prstGeom prst="ellipse">
            <a:avLst/>
          </a:prstGeom>
          <a:blipFill>
            <a:blip r:embed="rId3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372" name="Oval"/>
          <p:cNvSpPr/>
          <p:nvPr/>
        </p:nvSpPr>
        <p:spPr>
          <a:xfrm>
            <a:off x="3599720" y="2752725"/>
            <a:ext cx="1295599" cy="1219200"/>
          </a:xfrm>
          <a:prstGeom prst="ellipse">
            <a:avLst/>
          </a:prstGeom>
          <a:blipFill>
            <a:blip r:embed="rId3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373" name="Oval"/>
          <p:cNvSpPr/>
          <p:nvPr/>
        </p:nvSpPr>
        <p:spPr>
          <a:xfrm>
            <a:off x="3612420" y="4411662"/>
            <a:ext cx="1295599" cy="1219201"/>
          </a:xfrm>
          <a:prstGeom prst="ellipse">
            <a:avLst/>
          </a:prstGeom>
          <a:blipFill>
            <a:blip r:embed="rId3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374" name="Fill Gaps in Chart Data…"/>
          <p:cNvSpPr txBox="1"/>
          <p:nvPr/>
        </p:nvSpPr>
        <p:spPr>
          <a:xfrm>
            <a:off x="9851562" y="2555874"/>
            <a:ext cx="2836599" cy="200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  <a:defRPr sz="1900"/>
            </a:pPr>
            <a:r>
              <a:t>Fill Gaps in Chart Data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  <a:defRPr sz="1900"/>
            </a:pPr>
            <a:r>
              <a:t>Sort order (4 options)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  <a:defRPr sz="1900"/>
            </a:pPr>
            <a:r>
              <a:t>New series level attributetes</a:t>
            </a:r>
          </a:p>
          <a:p>
            <a:pPr marL="313266" indent="-313266" algn="l">
              <a:buClr>
                <a:srgbClr val="929292"/>
              </a:buClr>
              <a:buSzPct val="60000"/>
              <a:buFont typeface="Zapf Dingbats"/>
              <a:buChar char="❖"/>
              <a:defRPr sz="1900"/>
            </a:pPr>
            <a:r>
              <a:t>…</a:t>
            </a:r>
          </a:p>
        </p:txBody>
      </p:sp>
      <p:pic>
        <p:nvPicPr>
          <p:cNvPr id="375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25166" y="5657329"/>
            <a:ext cx="3089389" cy="997471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JS Stack Upgrade"/>
          <p:cNvSpPr txBox="1"/>
          <p:nvPr/>
        </p:nvSpPr>
        <p:spPr>
          <a:xfrm>
            <a:off x="9753004" y="5109902"/>
            <a:ext cx="2439592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u="sng"/>
            </a:lvl1pPr>
          </a:lstStyle>
          <a:p>
            <a:pPr/>
            <a:r>
              <a:t>JS Stack Upgrade</a:t>
            </a:r>
          </a:p>
        </p:txBody>
      </p:sp>
      <p:grpSp>
        <p:nvGrpSpPr>
          <p:cNvPr id="379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77" name="mbnlogo.gif" descr="mbnlogo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78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APEX 18.1 JET 4.2 Integr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JET 4.2 Integration</a:t>
            </a:r>
          </a:p>
        </p:txBody>
      </p:sp>
      <p:pic>
        <p:nvPicPr>
          <p:cNvPr id="38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5300" y="3311111"/>
            <a:ext cx="9070738" cy="2945910"/>
          </a:xfrm>
          <a:prstGeom prst="rect">
            <a:avLst/>
          </a:prstGeom>
          <a:ln w="12700">
            <a:miter lim="400000"/>
          </a:ln>
        </p:spPr>
      </p:pic>
      <p:sp>
        <p:nvSpPr>
          <p:cNvPr id="383" name="Integration of other JET visualisations - using code or plugins"/>
          <p:cNvSpPr txBox="1"/>
          <p:nvPr/>
        </p:nvSpPr>
        <p:spPr>
          <a:xfrm>
            <a:off x="277763" y="2324099"/>
            <a:ext cx="8690075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Integration of other JET visualisations - using code or plugins</a:t>
            </a:r>
          </a:p>
        </p:txBody>
      </p:sp>
      <p:sp>
        <p:nvSpPr>
          <p:cNvPr id="384" name="* Oracle JET Cookbook"/>
          <p:cNvSpPr txBox="1"/>
          <p:nvPr/>
        </p:nvSpPr>
        <p:spPr>
          <a:xfrm>
            <a:off x="429641" y="7759699"/>
            <a:ext cx="3357117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* Oracle JET Cookbook</a:t>
            </a:r>
          </a:p>
        </p:txBody>
      </p:sp>
      <p:pic>
        <p:nvPicPr>
          <p:cNvPr id="3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96100" y="4514850"/>
            <a:ext cx="5715056" cy="2279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362321" y="7954971"/>
            <a:ext cx="1132150" cy="14754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0046708" y="8083074"/>
            <a:ext cx="918576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388" name="Line"/>
          <p:cNvSpPr/>
          <p:nvPr/>
        </p:nvSpPr>
        <p:spPr>
          <a:xfrm>
            <a:off x="10972105" y="8752184"/>
            <a:ext cx="406562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89" name="Line"/>
          <p:cNvSpPr/>
          <p:nvPr/>
        </p:nvSpPr>
        <p:spPr>
          <a:xfrm>
            <a:off x="8136235" y="7201650"/>
            <a:ext cx="1924014" cy="1634019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390" name="REST/…"/>
          <p:cNvSpPr txBox="1"/>
          <p:nvPr/>
        </p:nvSpPr>
        <p:spPr>
          <a:xfrm>
            <a:off x="7521326" y="7556499"/>
            <a:ext cx="1111748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REST/</a:t>
            </a:r>
          </a:p>
          <a:p>
            <a:pPr/>
            <a:r>
              <a:t>JSON</a:t>
            </a:r>
          </a:p>
        </p:txBody>
      </p:sp>
      <p:pic>
        <p:nvPicPr>
          <p:cNvPr id="391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82600" y="7326582"/>
            <a:ext cx="1491575" cy="50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2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45305" y="6832112"/>
            <a:ext cx="7543395" cy="35249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5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93" name="mbnlogo.gif" descr="mbnlogo.gi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94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APEX 18.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</a:t>
            </a:r>
          </a:p>
        </p:txBody>
      </p:sp>
      <p:sp>
        <p:nvSpPr>
          <p:cNvPr id="398" name="JET Charts…"/>
          <p:cNvSpPr txBox="1"/>
          <p:nvPr/>
        </p:nvSpPr>
        <p:spPr>
          <a:xfrm>
            <a:off x="4498784" y="3698874"/>
            <a:ext cx="4007232" cy="23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solidFill>
                  <a:srgbClr val="005493"/>
                </a:solidFill>
              </a:rPr>
              <a:t>JET Charts</a:t>
            </a:r>
            <a:endParaRPr>
              <a:solidFill>
                <a:srgbClr val="005493"/>
              </a:solidFill>
            </a:endParaRPr>
          </a:p>
          <a:p>
            <a: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solidFill>
                  <a:srgbClr val="005493"/>
                </a:solidFill>
              </a:rPr>
              <a:t>DEMO</a:t>
            </a:r>
          </a:p>
        </p:txBody>
      </p:sp>
      <p:grpSp>
        <p:nvGrpSpPr>
          <p:cNvPr id="401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399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00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APEX 18.1 Social Lo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Social Login</a:t>
            </a:r>
          </a:p>
        </p:txBody>
      </p:sp>
      <p:pic>
        <p:nvPicPr>
          <p:cNvPr id="4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89825" y="3253410"/>
            <a:ext cx="1361258" cy="13612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60853" y="4953573"/>
            <a:ext cx="1219201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888894" y="6511680"/>
            <a:ext cx="1963120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7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46900" y="3676650"/>
            <a:ext cx="5809586" cy="3630992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icture 4" descr="Picture 4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4612" y="3879245"/>
            <a:ext cx="2997201" cy="2997201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Skeleton Key"/>
          <p:cNvSpPr/>
          <p:nvPr/>
        </p:nvSpPr>
        <p:spPr>
          <a:xfrm>
            <a:off x="2396450" y="3135887"/>
            <a:ext cx="1531701" cy="5862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3046" y="0"/>
                </a:moveTo>
                <a:cubicBezTo>
                  <a:pt x="1367" y="0"/>
                  <a:pt x="0" y="4839"/>
                  <a:pt x="0" y="10802"/>
                </a:cubicBezTo>
                <a:cubicBezTo>
                  <a:pt x="0" y="16765"/>
                  <a:pt x="1361" y="21600"/>
                  <a:pt x="3046" y="21600"/>
                </a:cubicBezTo>
                <a:cubicBezTo>
                  <a:pt x="4451" y="21600"/>
                  <a:pt x="5635" y="18226"/>
                  <a:pt x="5984" y="13641"/>
                </a:cubicBezTo>
                <a:cubicBezTo>
                  <a:pt x="6017" y="13191"/>
                  <a:pt x="6174" y="12868"/>
                  <a:pt x="6346" y="12868"/>
                </a:cubicBezTo>
                <a:lnTo>
                  <a:pt x="6953" y="12868"/>
                </a:lnTo>
                <a:lnTo>
                  <a:pt x="6953" y="13193"/>
                </a:lnTo>
                <a:cubicBezTo>
                  <a:pt x="6953" y="13643"/>
                  <a:pt x="7094" y="14006"/>
                  <a:pt x="7266" y="14006"/>
                </a:cubicBezTo>
                <a:cubicBezTo>
                  <a:pt x="7438" y="14006"/>
                  <a:pt x="7579" y="13643"/>
                  <a:pt x="7579" y="13193"/>
                </a:cubicBezTo>
                <a:lnTo>
                  <a:pt x="7579" y="12868"/>
                </a:lnTo>
                <a:lnTo>
                  <a:pt x="15679" y="12868"/>
                </a:lnTo>
                <a:lnTo>
                  <a:pt x="15679" y="13193"/>
                </a:lnTo>
                <a:cubicBezTo>
                  <a:pt x="15679" y="13643"/>
                  <a:pt x="15818" y="14006"/>
                  <a:pt x="15991" y="14006"/>
                </a:cubicBezTo>
                <a:cubicBezTo>
                  <a:pt x="16163" y="14006"/>
                  <a:pt x="16303" y="13643"/>
                  <a:pt x="16303" y="13193"/>
                </a:cubicBezTo>
                <a:lnTo>
                  <a:pt x="16303" y="12868"/>
                </a:lnTo>
                <a:lnTo>
                  <a:pt x="17901" y="12868"/>
                </a:lnTo>
                <a:cubicBezTo>
                  <a:pt x="17966" y="12868"/>
                  <a:pt x="18021" y="13011"/>
                  <a:pt x="18021" y="13180"/>
                </a:cubicBezTo>
                <a:lnTo>
                  <a:pt x="18021" y="16287"/>
                </a:lnTo>
                <a:cubicBezTo>
                  <a:pt x="18021" y="16456"/>
                  <a:pt x="17966" y="16594"/>
                  <a:pt x="17901" y="16594"/>
                </a:cubicBezTo>
                <a:lnTo>
                  <a:pt x="17810" y="16594"/>
                </a:lnTo>
                <a:cubicBezTo>
                  <a:pt x="17746" y="16594"/>
                  <a:pt x="17691" y="16738"/>
                  <a:pt x="17691" y="16906"/>
                </a:cubicBezTo>
                <a:lnTo>
                  <a:pt x="17691" y="18717"/>
                </a:lnTo>
                <a:cubicBezTo>
                  <a:pt x="17691" y="18886"/>
                  <a:pt x="17746" y="19029"/>
                  <a:pt x="17810" y="19029"/>
                </a:cubicBezTo>
                <a:lnTo>
                  <a:pt x="18618" y="19029"/>
                </a:lnTo>
                <a:cubicBezTo>
                  <a:pt x="18682" y="19029"/>
                  <a:pt x="18736" y="18886"/>
                  <a:pt x="18736" y="18717"/>
                </a:cubicBezTo>
                <a:lnTo>
                  <a:pt x="18736" y="17649"/>
                </a:lnTo>
                <a:cubicBezTo>
                  <a:pt x="18736" y="17480"/>
                  <a:pt x="18790" y="17342"/>
                  <a:pt x="18855" y="17342"/>
                </a:cubicBezTo>
                <a:lnTo>
                  <a:pt x="19237" y="17342"/>
                </a:lnTo>
                <a:cubicBezTo>
                  <a:pt x="19301" y="17342"/>
                  <a:pt x="19355" y="17480"/>
                  <a:pt x="19355" y="17649"/>
                </a:cubicBezTo>
                <a:lnTo>
                  <a:pt x="19355" y="18717"/>
                </a:lnTo>
                <a:cubicBezTo>
                  <a:pt x="19355" y="18886"/>
                  <a:pt x="19409" y="19029"/>
                  <a:pt x="19474" y="19029"/>
                </a:cubicBezTo>
                <a:lnTo>
                  <a:pt x="20281" y="19029"/>
                </a:lnTo>
                <a:cubicBezTo>
                  <a:pt x="20346" y="19029"/>
                  <a:pt x="20399" y="18886"/>
                  <a:pt x="20399" y="18717"/>
                </a:cubicBezTo>
                <a:lnTo>
                  <a:pt x="20399" y="16906"/>
                </a:lnTo>
                <a:cubicBezTo>
                  <a:pt x="20399" y="16738"/>
                  <a:pt x="20346" y="16594"/>
                  <a:pt x="20281" y="16594"/>
                </a:cubicBezTo>
                <a:lnTo>
                  <a:pt x="20189" y="16594"/>
                </a:lnTo>
                <a:cubicBezTo>
                  <a:pt x="20124" y="16594"/>
                  <a:pt x="20071" y="16456"/>
                  <a:pt x="20071" y="16287"/>
                </a:cubicBezTo>
                <a:lnTo>
                  <a:pt x="20071" y="13180"/>
                </a:lnTo>
                <a:cubicBezTo>
                  <a:pt x="20071" y="13011"/>
                  <a:pt x="20124" y="12868"/>
                  <a:pt x="20189" y="12868"/>
                </a:cubicBezTo>
                <a:lnTo>
                  <a:pt x="21324" y="12868"/>
                </a:lnTo>
                <a:cubicBezTo>
                  <a:pt x="21475" y="12868"/>
                  <a:pt x="21600" y="12545"/>
                  <a:pt x="21600" y="12151"/>
                </a:cubicBezTo>
                <a:lnTo>
                  <a:pt x="21600" y="9453"/>
                </a:lnTo>
                <a:cubicBezTo>
                  <a:pt x="21589" y="9059"/>
                  <a:pt x="21465" y="8732"/>
                  <a:pt x="21314" y="8732"/>
                </a:cubicBezTo>
                <a:lnTo>
                  <a:pt x="16303" y="8732"/>
                </a:lnTo>
                <a:lnTo>
                  <a:pt x="16303" y="8411"/>
                </a:lnTo>
                <a:cubicBezTo>
                  <a:pt x="16303" y="7961"/>
                  <a:pt x="16163" y="7594"/>
                  <a:pt x="15991" y="7594"/>
                </a:cubicBezTo>
                <a:cubicBezTo>
                  <a:pt x="15818" y="7594"/>
                  <a:pt x="15679" y="7961"/>
                  <a:pt x="15679" y="8411"/>
                </a:cubicBezTo>
                <a:lnTo>
                  <a:pt x="15679" y="8732"/>
                </a:lnTo>
                <a:lnTo>
                  <a:pt x="7579" y="8732"/>
                </a:lnTo>
                <a:lnTo>
                  <a:pt x="7579" y="8411"/>
                </a:lnTo>
                <a:cubicBezTo>
                  <a:pt x="7579" y="7961"/>
                  <a:pt x="7438" y="7594"/>
                  <a:pt x="7266" y="7594"/>
                </a:cubicBezTo>
                <a:cubicBezTo>
                  <a:pt x="7094" y="7594"/>
                  <a:pt x="6953" y="7961"/>
                  <a:pt x="6953" y="8411"/>
                </a:cubicBezTo>
                <a:lnTo>
                  <a:pt x="6953" y="8732"/>
                </a:lnTo>
                <a:lnTo>
                  <a:pt x="6346" y="8732"/>
                </a:lnTo>
                <a:cubicBezTo>
                  <a:pt x="6174" y="8732"/>
                  <a:pt x="6017" y="8409"/>
                  <a:pt x="5984" y="7959"/>
                </a:cubicBezTo>
                <a:cubicBezTo>
                  <a:pt x="5635" y="3374"/>
                  <a:pt x="4451" y="0"/>
                  <a:pt x="3046" y="0"/>
                </a:cubicBezTo>
                <a:close/>
                <a:moveTo>
                  <a:pt x="3041" y="3054"/>
                </a:moveTo>
                <a:cubicBezTo>
                  <a:pt x="3843" y="3054"/>
                  <a:pt x="4494" y="5062"/>
                  <a:pt x="4494" y="7537"/>
                </a:cubicBezTo>
                <a:cubicBezTo>
                  <a:pt x="4494" y="8521"/>
                  <a:pt x="4392" y="9438"/>
                  <a:pt x="4220" y="10169"/>
                </a:cubicBezTo>
                <a:cubicBezTo>
                  <a:pt x="4129" y="10549"/>
                  <a:pt x="4129" y="11054"/>
                  <a:pt x="4220" y="11448"/>
                </a:cubicBezTo>
                <a:cubicBezTo>
                  <a:pt x="4392" y="12194"/>
                  <a:pt x="4494" y="13092"/>
                  <a:pt x="4494" y="14076"/>
                </a:cubicBezTo>
                <a:cubicBezTo>
                  <a:pt x="4494" y="16551"/>
                  <a:pt x="3843" y="18563"/>
                  <a:pt x="3041" y="18563"/>
                </a:cubicBezTo>
                <a:cubicBezTo>
                  <a:pt x="2239" y="18563"/>
                  <a:pt x="1588" y="16551"/>
                  <a:pt x="1588" y="14076"/>
                </a:cubicBezTo>
                <a:cubicBezTo>
                  <a:pt x="1588" y="13092"/>
                  <a:pt x="1690" y="12179"/>
                  <a:pt x="1862" y="11448"/>
                </a:cubicBezTo>
                <a:cubicBezTo>
                  <a:pt x="1953" y="11054"/>
                  <a:pt x="1953" y="10563"/>
                  <a:pt x="1862" y="10169"/>
                </a:cubicBezTo>
                <a:cubicBezTo>
                  <a:pt x="1690" y="9424"/>
                  <a:pt x="1588" y="8521"/>
                  <a:pt x="1588" y="7537"/>
                </a:cubicBezTo>
                <a:cubicBezTo>
                  <a:pt x="1588" y="5062"/>
                  <a:pt x="2239" y="3054"/>
                  <a:pt x="3041" y="3054"/>
                </a:cubicBezTo>
                <a:close/>
              </a:path>
            </a:pathLst>
          </a:custGeom>
          <a:blipFill>
            <a:blip r:embed="rId7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410" name="OAuth2"/>
          <p:cNvSpPr txBox="1"/>
          <p:nvPr/>
        </p:nvSpPr>
        <p:spPr>
          <a:xfrm>
            <a:off x="2791717" y="2695272"/>
            <a:ext cx="119836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i="1"/>
            </a:lvl1pPr>
          </a:lstStyle>
          <a:p>
            <a:pPr/>
            <a:r>
              <a:t>OAuth2</a:t>
            </a:r>
          </a:p>
        </p:txBody>
      </p:sp>
      <p:sp>
        <p:nvSpPr>
          <p:cNvPr id="411" name="Line"/>
          <p:cNvSpPr/>
          <p:nvPr/>
        </p:nvSpPr>
        <p:spPr>
          <a:xfrm>
            <a:off x="3183235" y="5266875"/>
            <a:ext cx="717575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412" name="Line"/>
          <p:cNvSpPr/>
          <p:nvPr/>
        </p:nvSpPr>
        <p:spPr>
          <a:xfrm>
            <a:off x="5854689" y="5266875"/>
            <a:ext cx="963397" cy="1"/>
          </a:xfrm>
          <a:prstGeom prst="line">
            <a:avLst/>
          </a:prstGeom>
          <a:ln w="25400">
            <a:solidFill>
              <a:srgbClr val="414141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grpSp>
        <p:nvGrpSpPr>
          <p:cNvPr id="415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13" name="mbnlogo.gif" descr="mbnlogo.gif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14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APEX 18.1 Social Logi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Social Login</a:t>
            </a:r>
          </a:p>
        </p:txBody>
      </p:sp>
      <p:pic>
        <p:nvPicPr>
          <p:cNvPr id="4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0039" y="2648585"/>
            <a:ext cx="6423904" cy="3492997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1. Setup provider credentials (client id and key)"/>
          <p:cNvSpPr txBox="1"/>
          <p:nvPr/>
        </p:nvSpPr>
        <p:spPr>
          <a:xfrm>
            <a:off x="601558" y="2178049"/>
            <a:ext cx="671646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1. Setup provider credentials (client id and key)</a:t>
            </a:r>
          </a:p>
        </p:txBody>
      </p:sp>
      <p:sp>
        <p:nvSpPr>
          <p:cNvPr id="420" name="2. Create credentials in APEX"/>
          <p:cNvSpPr txBox="1"/>
          <p:nvPr/>
        </p:nvSpPr>
        <p:spPr>
          <a:xfrm>
            <a:off x="579978" y="6127749"/>
            <a:ext cx="4168826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2. Create credentials in APEX</a:t>
            </a:r>
          </a:p>
        </p:txBody>
      </p:sp>
      <p:pic>
        <p:nvPicPr>
          <p:cNvPr id="42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0400" y="6630531"/>
            <a:ext cx="3563576" cy="23635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330700" y="6630531"/>
            <a:ext cx="4777106" cy="1107736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3. Log in"/>
          <p:cNvSpPr txBox="1"/>
          <p:nvPr/>
        </p:nvSpPr>
        <p:spPr>
          <a:xfrm>
            <a:off x="8411091" y="2660649"/>
            <a:ext cx="1308200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3. Log in</a:t>
            </a:r>
          </a:p>
        </p:txBody>
      </p:sp>
      <p:pic>
        <p:nvPicPr>
          <p:cNvPr id="42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433433" y="3160872"/>
            <a:ext cx="2625370" cy="28792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7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25" name="mbnlogo.gif" descr="mbnlogo.g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6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APEX 18.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</a:t>
            </a:r>
          </a:p>
        </p:txBody>
      </p:sp>
      <p:sp>
        <p:nvSpPr>
          <p:cNvPr id="430" name="Social Login…"/>
          <p:cNvSpPr txBox="1"/>
          <p:nvPr/>
        </p:nvSpPr>
        <p:spPr>
          <a:xfrm>
            <a:off x="4270311" y="3698874"/>
            <a:ext cx="4464178" cy="23558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solidFill>
                  <a:srgbClr val="005493"/>
                </a:solidFill>
              </a:rPr>
              <a:t>Social Login</a:t>
            </a:r>
            <a:endParaRPr>
              <a:solidFill>
                <a:srgbClr val="005493"/>
              </a:solidFill>
            </a:endParaRPr>
          </a:p>
          <a:p>
            <a: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rPr>
                <a:solidFill>
                  <a:srgbClr val="005493"/>
                </a:solidFill>
              </a:rPr>
              <a:t>DEMO</a:t>
            </a:r>
          </a:p>
        </p:txBody>
      </p:sp>
      <p:grpSp>
        <p:nvGrpSpPr>
          <p:cNvPr id="433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31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2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APEX 18.1 Other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Other features</a:t>
            </a:r>
          </a:p>
        </p:txBody>
      </p:sp>
      <p:grpSp>
        <p:nvGrpSpPr>
          <p:cNvPr id="438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36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37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  <p:pic>
        <p:nvPicPr>
          <p:cNvPr id="4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40779" y="4641850"/>
            <a:ext cx="10123242" cy="1421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APEX 18.1 JavaScript Document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37463">
              <a:spcBef>
                <a:spcPts val="1400"/>
              </a:spcBef>
              <a:defRPr sz="6440"/>
            </a:pPr>
            <a:r>
              <a:t>APEX 18.1 </a:t>
            </a:r>
            <a:r>
              <a:rPr>
                <a:solidFill>
                  <a:srgbClr val="005493"/>
                </a:solidFill>
              </a:rPr>
              <a:t>JavaScript Documentation</a:t>
            </a:r>
          </a:p>
        </p:txBody>
      </p:sp>
      <p:pic>
        <p:nvPicPr>
          <p:cNvPr id="44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5316" y="2324100"/>
            <a:ext cx="10625542" cy="67056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45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43" name="mbnlogo.gif" descr="mbnlogo.g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44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can we build with APEX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can we </a:t>
            </a:r>
            <a:r>
              <a:rPr>
                <a:solidFill>
                  <a:srgbClr val="005493"/>
                </a:solidFill>
              </a:rPr>
              <a:t>build</a:t>
            </a:r>
            <a:r>
              <a:t> with APEX</a:t>
            </a:r>
          </a:p>
        </p:txBody>
      </p:sp>
      <p:pic>
        <p:nvPicPr>
          <p:cNvPr id="15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716" y="2369018"/>
            <a:ext cx="7218477" cy="50155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6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154" name="mbnlogo.gif" descr="mbnlogo.g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55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  <p:pic>
        <p:nvPicPr>
          <p:cNvPr id="15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905823" y="5197634"/>
            <a:ext cx="7946577" cy="43143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0" name="Intranet"/>
          <p:cNvGrpSpPr/>
          <p:nvPr/>
        </p:nvGrpSpPr>
        <p:grpSpPr>
          <a:xfrm>
            <a:off x="8910637" y="6330950"/>
            <a:ext cx="3159126" cy="1638300"/>
            <a:chOff x="0" y="0"/>
            <a:chExt cx="3159125" cy="1638300"/>
          </a:xfrm>
        </p:grpSpPr>
        <p:sp>
          <p:nvSpPr>
            <p:cNvPr id="159" name="Intranet"/>
            <p:cNvSpPr txBox="1"/>
            <p:nvPr/>
          </p:nvSpPr>
          <p:spPr>
            <a:xfrm>
              <a:off x="165100" y="114300"/>
              <a:ext cx="2828925" cy="1206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1600"/>
                </a:spcBef>
                <a:defRPr sz="7000">
                  <a:solidFill>
                    <a:srgbClr val="005493"/>
                  </a:solidFill>
                  <a:latin typeface="+mn-lt"/>
                  <a:ea typeface="+mn-ea"/>
                  <a:cs typeface="+mn-cs"/>
                  <a:sym typeface="Bodoni SvtyTwo ITC TT-Book"/>
                </a:defRPr>
              </a:lvl1pPr>
            </a:lstStyle>
            <a:p>
              <a:pPr>
                <a:defRPr>
                  <a:solidFill>
                    <a:srgbClr val="D93E2B"/>
                  </a:solidFill>
                </a:defRPr>
              </a:pPr>
              <a:r>
                <a:rPr>
                  <a:solidFill>
                    <a:srgbClr val="005493"/>
                  </a:solidFill>
                </a:rPr>
                <a:t>Intranet</a:t>
              </a:r>
            </a:p>
          </p:txBody>
        </p:sp>
        <p:pic>
          <p:nvPicPr>
            <p:cNvPr id="158" name="Intranet" descr="Intranet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" y="-1"/>
              <a:ext cx="3159126" cy="1638301"/>
            </a:xfrm>
            <a:prstGeom prst="rect">
              <a:avLst/>
            </a:prstGeom>
            <a:effectLst/>
          </p:spPr>
        </p:pic>
      </p:grpSp>
      <p:grpSp>
        <p:nvGrpSpPr>
          <p:cNvPr id="163" name="Internet"/>
          <p:cNvGrpSpPr/>
          <p:nvPr/>
        </p:nvGrpSpPr>
        <p:grpSpPr>
          <a:xfrm>
            <a:off x="1695068" y="4159250"/>
            <a:ext cx="3188464" cy="1638300"/>
            <a:chOff x="0" y="0"/>
            <a:chExt cx="3188462" cy="1638300"/>
          </a:xfrm>
        </p:grpSpPr>
        <p:sp>
          <p:nvSpPr>
            <p:cNvPr id="162" name="Internet"/>
            <p:cNvSpPr txBox="1"/>
            <p:nvPr/>
          </p:nvSpPr>
          <p:spPr>
            <a:xfrm>
              <a:off x="165100" y="114300"/>
              <a:ext cx="2858262" cy="1206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lnSpc>
                  <a:spcPct val="90000"/>
                </a:lnSpc>
                <a:spcBef>
                  <a:spcPts val="1600"/>
                </a:spcBef>
                <a:defRPr sz="7000">
                  <a:solidFill>
                    <a:srgbClr val="D93E2B"/>
                  </a:solidFill>
                  <a:latin typeface="+mn-lt"/>
                  <a:ea typeface="+mn-ea"/>
                  <a:cs typeface="+mn-cs"/>
                  <a:sym typeface="Bodoni SvtyTwo ITC TT-Book"/>
                </a:defRPr>
              </a:lvl1pPr>
            </a:lstStyle>
            <a:p>
              <a:pPr/>
              <a:r>
                <a:t>Internet</a:t>
              </a:r>
            </a:p>
          </p:txBody>
        </p:sp>
        <p:pic>
          <p:nvPicPr>
            <p:cNvPr id="161" name="Internet" descr="Internet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3188464" cy="1638301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APEX 18.1 New reg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New regions</a:t>
            </a:r>
          </a:p>
        </p:txBody>
      </p:sp>
      <p:pic>
        <p:nvPicPr>
          <p:cNvPr id="44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233" y="2630123"/>
            <a:ext cx="10901711" cy="2435954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Oval"/>
          <p:cNvSpPr/>
          <p:nvPr/>
        </p:nvSpPr>
        <p:spPr>
          <a:xfrm>
            <a:off x="5098320" y="3228900"/>
            <a:ext cx="846337" cy="755800"/>
          </a:xfrm>
          <a:prstGeom prst="ellipse">
            <a:avLst/>
          </a:prstGeom>
          <a:blipFill>
            <a:blip r:embed="rId3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grpSp>
        <p:nvGrpSpPr>
          <p:cNvPr id="452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50" name="mbnlogo.gif" descr="mbnlogo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51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  <p:pic>
        <p:nvPicPr>
          <p:cNvPr id="45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20731" y="5518150"/>
            <a:ext cx="8326869" cy="3770992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mart Column Setup for…"/>
          <p:cNvSpPr txBox="1"/>
          <p:nvPr/>
        </p:nvSpPr>
        <p:spPr>
          <a:xfrm>
            <a:off x="570110" y="5518150"/>
            <a:ext cx="355878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Smart Column Setup for </a:t>
            </a:r>
          </a:p>
          <a:p>
            <a:pPr/>
            <a:r>
              <a:t>hide first,</a:t>
            </a:r>
          </a:p>
          <a:p>
            <a:pPr/>
            <a:r>
              <a:t>Hide last…</a:t>
            </a:r>
          </a:p>
        </p:txBody>
      </p:sp>
      <p:sp>
        <p:nvSpPr>
          <p:cNvPr id="455" name="Smart Column Setup for…"/>
          <p:cNvSpPr txBox="1"/>
          <p:nvPr/>
        </p:nvSpPr>
        <p:spPr>
          <a:xfrm>
            <a:off x="570110" y="7419900"/>
            <a:ext cx="3558780" cy="1320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Smart Column Setup for </a:t>
            </a:r>
          </a:p>
          <a:p>
            <a:pPr/>
            <a:r>
              <a:t>hide first,</a:t>
            </a:r>
          </a:p>
          <a:p>
            <a:pPr/>
            <a:r>
              <a:t>Hide last…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APEX 18.1 New region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New regions</a:t>
            </a:r>
          </a:p>
        </p:txBody>
      </p:sp>
      <p:pic>
        <p:nvPicPr>
          <p:cNvPr id="45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3233" y="2630123"/>
            <a:ext cx="10901711" cy="2435954"/>
          </a:xfrm>
          <a:prstGeom prst="rect">
            <a:avLst/>
          </a:prstGeom>
          <a:ln w="12700">
            <a:miter lim="400000"/>
          </a:ln>
        </p:spPr>
      </p:pic>
      <p:sp>
        <p:nvSpPr>
          <p:cNvPr id="459" name="Oval"/>
          <p:cNvSpPr/>
          <p:nvPr/>
        </p:nvSpPr>
        <p:spPr>
          <a:xfrm>
            <a:off x="5098320" y="3228900"/>
            <a:ext cx="846337" cy="755800"/>
          </a:xfrm>
          <a:prstGeom prst="ellipse">
            <a:avLst/>
          </a:prstGeom>
          <a:blipFill>
            <a:blip r:embed="rId3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grpSp>
        <p:nvGrpSpPr>
          <p:cNvPr id="462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60" name="mbnlogo.gif" descr="mbnlogo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61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  <p:sp>
        <p:nvSpPr>
          <p:cNvPr id="463" name="Oval"/>
          <p:cNvSpPr/>
          <p:nvPr/>
        </p:nvSpPr>
        <p:spPr>
          <a:xfrm>
            <a:off x="2901220" y="4181400"/>
            <a:ext cx="846337" cy="755800"/>
          </a:xfrm>
          <a:prstGeom prst="ellipse">
            <a:avLst/>
          </a:prstGeom>
          <a:blipFill>
            <a:blip r:embed="rId3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sp>
        <p:nvSpPr>
          <p:cNvPr id="464" name="Oval"/>
          <p:cNvSpPr/>
          <p:nvPr/>
        </p:nvSpPr>
        <p:spPr>
          <a:xfrm>
            <a:off x="10521219" y="3101900"/>
            <a:ext cx="846337" cy="755800"/>
          </a:xfrm>
          <a:prstGeom prst="ellipse">
            <a:avLst/>
          </a:prstGeom>
          <a:blipFill>
            <a:blip r:embed="rId3">
              <a:alphaModFix amt="34665"/>
            </a:blip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pPr>
          </a:p>
        </p:txBody>
      </p:sp>
      <p:pic>
        <p:nvPicPr>
          <p:cNvPr id="465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26135" y="6068395"/>
            <a:ext cx="3491165" cy="2897805"/>
          </a:xfrm>
          <a:prstGeom prst="rect">
            <a:avLst/>
          </a:prstGeom>
          <a:ln w="12700">
            <a:miter lim="400000"/>
          </a:ln>
        </p:spPr>
      </p:pic>
      <p:sp>
        <p:nvSpPr>
          <p:cNvPr id="466" name="Regions are gradually copied from the…"/>
          <p:cNvSpPr txBox="1"/>
          <p:nvPr/>
        </p:nvSpPr>
        <p:spPr>
          <a:xfrm>
            <a:off x="1783407" y="6070600"/>
            <a:ext cx="5958186" cy="213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Regions are gradually copied from the </a:t>
            </a:r>
          </a:p>
          <a:p>
            <a:pPr/>
            <a:r>
              <a:t>mobile theme to the desktop theme.</a:t>
            </a:r>
          </a:p>
          <a:p>
            <a:pPr/>
          </a:p>
          <a:p>
            <a:pPr/>
            <a:r>
              <a:t>APEX is moving away from jQuery mobile</a:t>
            </a:r>
          </a:p>
          <a:p>
            <a:pPr/>
            <a:r>
              <a:t>And integrating into the universal theme.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APEX 18.1 Page Design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Page Designer</a:t>
            </a:r>
          </a:p>
        </p:txBody>
      </p:sp>
      <p:grpSp>
        <p:nvGrpSpPr>
          <p:cNvPr id="471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69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0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  <p:pic>
        <p:nvPicPr>
          <p:cNvPr id="4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9228" y="2616200"/>
            <a:ext cx="3247572" cy="4306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3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61361" y="7801923"/>
            <a:ext cx="6291039" cy="1634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0200" y="2470150"/>
            <a:ext cx="6291039" cy="10694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374900" y="3590073"/>
            <a:ext cx="8057267" cy="41736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APEX 18.1 Grid Improveme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Grid Improvements</a:t>
            </a:r>
          </a:p>
        </p:txBody>
      </p:sp>
      <p:grpSp>
        <p:nvGrpSpPr>
          <p:cNvPr id="480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78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79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  <p:pic>
        <p:nvPicPr>
          <p:cNvPr id="4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4540" y="2492129"/>
            <a:ext cx="10793724" cy="6204442"/>
          </a:xfrm>
          <a:prstGeom prst="rect">
            <a:avLst/>
          </a:prstGeom>
          <a:ln w="12700">
            <a:miter lim="400000"/>
          </a:ln>
        </p:spPr>
      </p:pic>
      <p:sp>
        <p:nvSpPr>
          <p:cNvPr id="482" name="* More spreadsheet like features…"/>
          <p:cNvSpPr txBox="1"/>
          <p:nvPr/>
        </p:nvSpPr>
        <p:spPr>
          <a:xfrm>
            <a:off x="1137939" y="6324599"/>
            <a:ext cx="4693743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b="1"/>
            </a:pPr>
            <a:r>
              <a:t>* More spreadsheet like features</a:t>
            </a:r>
          </a:p>
          <a:p>
            <a:pPr algn="l">
              <a:defRPr b="1"/>
            </a:pPr>
            <a:r>
              <a:t>* More dynamic action events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Questions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Questions</a:t>
            </a:r>
          </a:p>
          <a:p>
            <a:pPr>
              <a:defRPr>
                <a:solidFill>
                  <a:srgbClr val="005493"/>
                </a:solidFill>
              </a:defRPr>
            </a:pPr>
            <a:r>
              <a:t>?</a:t>
            </a:r>
          </a:p>
        </p:txBody>
      </p:sp>
      <p:grpSp>
        <p:nvGrpSpPr>
          <p:cNvPr id="487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85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86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https://apexea.oracle.com/"/>
          <p:cNvSpPr txBox="1"/>
          <p:nvPr>
            <p:ph type="title"/>
          </p:nvPr>
        </p:nvSpPr>
        <p:spPr>
          <a:xfrm>
            <a:off x="609600" y="3702050"/>
            <a:ext cx="11988800" cy="12192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493"/>
                </a:solidFill>
              </a:defRPr>
            </a:lvl1pPr>
          </a:lstStyle>
          <a:p>
            <a:pPr/>
            <a:r>
              <a:t>https://apexea.oracle.com/</a:t>
            </a:r>
          </a:p>
        </p:txBody>
      </p:sp>
      <p:sp>
        <p:nvSpPr>
          <p:cNvPr id="490" name="Try the new version"/>
          <p:cNvSpPr txBox="1"/>
          <p:nvPr/>
        </p:nvSpPr>
        <p:spPr>
          <a:xfrm>
            <a:off x="508000" y="800100"/>
            <a:ext cx="11988800" cy="121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>
              <a:lnSpc>
                <a:spcPct val="90000"/>
              </a:lnSpc>
              <a:spcBef>
                <a:spcPts val="1600"/>
              </a:spcBef>
              <a:defRPr sz="7000">
                <a:solidFill>
                  <a:srgbClr val="D93E2B"/>
                </a:solidFill>
                <a:latin typeface="+mn-lt"/>
                <a:ea typeface="+mn-ea"/>
                <a:cs typeface="+mn-cs"/>
                <a:sym typeface="Bodoni SvtyTwo ITC TT-Book"/>
              </a:defRPr>
            </a:pPr>
            <a:r>
              <a:t>Try the </a:t>
            </a:r>
            <a:r>
              <a:rPr>
                <a:solidFill>
                  <a:srgbClr val="005493"/>
                </a:solidFill>
              </a:rPr>
              <a:t>new</a:t>
            </a:r>
            <a:r>
              <a:t> version</a:t>
            </a:r>
          </a:p>
        </p:txBody>
      </p:sp>
      <p:pic>
        <p:nvPicPr>
          <p:cNvPr id="491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6161" y="5178456"/>
            <a:ext cx="10258539" cy="229782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94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492" name="mbnlogo.gif" descr="mbnlogo.g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93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  <p:sp>
        <p:nvSpPr>
          <p:cNvPr id="495" name="Github example application and presentations here…"/>
          <p:cNvSpPr txBox="1"/>
          <p:nvPr/>
        </p:nvSpPr>
        <p:spPr>
          <a:xfrm>
            <a:off x="1890216" y="7864474"/>
            <a:ext cx="731936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Github example application and presentations here…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PEX Sweet Spo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</a:t>
            </a:r>
            <a:r>
              <a:rPr>
                <a:solidFill>
                  <a:srgbClr val="005493"/>
                </a:solidFill>
              </a:rPr>
              <a:t>Sweet Spot</a:t>
            </a:r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508" y="3326417"/>
            <a:ext cx="11997292" cy="43199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69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167" name="mbnlogo.gif" descr="mbnlogo.g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8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PEX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</a:t>
            </a:r>
            <a:r>
              <a:rPr>
                <a:solidFill>
                  <a:srgbClr val="005493"/>
                </a:solidFill>
              </a:rPr>
              <a:t>Architecture</a:t>
            </a:r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2714" y="2770789"/>
            <a:ext cx="10899586" cy="61647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5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173" name="mbnlogo.gif" descr="mbnlogo.gi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4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APEX Histor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</a:t>
            </a:r>
            <a:r>
              <a:rPr>
                <a:solidFill>
                  <a:srgbClr val="005493"/>
                </a:solidFill>
              </a:rPr>
              <a:t>History</a:t>
            </a:r>
          </a:p>
        </p:txBody>
      </p:sp>
      <p:grpSp>
        <p:nvGrpSpPr>
          <p:cNvPr id="180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178" name="mbnlogo.gif" descr="mbnlogo.gif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79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  <p:pic>
        <p:nvPicPr>
          <p:cNvPr id="1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611643"/>
            <a:ext cx="13004800" cy="61305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APEX 18.1 Major New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Major</a:t>
            </a:r>
            <a:r>
              <a:t> New features</a:t>
            </a:r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4500" y="4121150"/>
            <a:ext cx="2345328" cy="2135924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MAJOR"/>
          <p:cNvSpPr txBox="1"/>
          <p:nvPr/>
        </p:nvSpPr>
        <p:spPr>
          <a:xfrm rot="19680000">
            <a:off x="150291" y="5239911"/>
            <a:ext cx="1248818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F2600"/>
                </a:solidFill>
              </a:defRPr>
            </a:lvl1pPr>
          </a:lstStyle>
          <a:p>
            <a:pPr/>
            <a:r>
              <a:t>MAJOR</a:t>
            </a:r>
          </a:p>
        </p:txBody>
      </p:sp>
      <p:sp>
        <p:nvSpPr>
          <p:cNvPr id="186" name="Social Login (Google, Facebook, OAuth2…)"/>
          <p:cNvSpPr txBox="1"/>
          <p:nvPr/>
        </p:nvSpPr>
        <p:spPr>
          <a:xfrm>
            <a:off x="2761438" y="6455647"/>
            <a:ext cx="9739202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b="1" sz="3800">
                <a:solidFill>
                  <a:srgbClr val="005493"/>
                </a:solidFill>
              </a:defRPr>
            </a:lvl1pPr>
          </a:lstStyle>
          <a:p>
            <a:pPr/>
            <a:r>
              <a:t>Social Login (Google, Facebook, OAuth2…)</a:t>
            </a:r>
          </a:p>
        </p:txBody>
      </p:sp>
      <p:sp>
        <p:nvSpPr>
          <p:cNvPr id="187" name="Page Designer Improvements"/>
          <p:cNvSpPr txBox="1"/>
          <p:nvPr/>
        </p:nvSpPr>
        <p:spPr>
          <a:xfrm>
            <a:off x="5871003" y="7601584"/>
            <a:ext cx="6629637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b="1" sz="3800">
                <a:solidFill>
                  <a:srgbClr val="005493"/>
                </a:solidFill>
              </a:defRPr>
            </a:lvl1pPr>
          </a:lstStyle>
          <a:p>
            <a:pPr/>
            <a:r>
              <a:t>Page Designer Improvements</a:t>
            </a:r>
          </a:p>
        </p:txBody>
      </p:sp>
      <p:sp>
        <p:nvSpPr>
          <p:cNvPr id="188" name="Many many other improvements…"/>
          <p:cNvSpPr txBox="1"/>
          <p:nvPr/>
        </p:nvSpPr>
        <p:spPr>
          <a:xfrm>
            <a:off x="4677464" y="8747521"/>
            <a:ext cx="7823176" cy="736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2400"/>
              </a:spcBef>
              <a:defRPr b="1" sz="3800">
                <a:solidFill>
                  <a:srgbClr val="005493"/>
                </a:solidFill>
              </a:defRPr>
            </a:lvl1pPr>
          </a:lstStyle>
          <a:p>
            <a:pPr/>
            <a:r>
              <a:t>Many many other improvements…</a:t>
            </a:r>
          </a:p>
        </p:txBody>
      </p:sp>
      <p:grpSp>
        <p:nvGrpSpPr>
          <p:cNvPr id="191" name="Group"/>
          <p:cNvGrpSpPr/>
          <p:nvPr/>
        </p:nvGrpSpPr>
        <p:grpSpPr>
          <a:xfrm>
            <a:off x="334174" y="3017837"/>
            <a:ext cx="12166466" cy="736601"/>
            <a:chOff x="16674" y="0"/>
            <a:chExt cx="12166465" cy="736600"/>
          </a:xfrm>
        </p:grpSpPr>
        <p:sp>
          <p:nvSpPr>
            <p:cNvPr id="189" name="REST Enabled SQL support &amp; Service consumption"/>
            <p:cNvSpPr txBox="1"/>
            <p:nvPr/>
          </p:nvSpPr>
          <p:spPr>
            <a:xfrm>
              <a:off x="658460" y="0"/>
              <a:ext cx="11524680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2400"/>
                </a:spcBef>
                <a:defRPr b="1" sz="3800">
                  <a:solidFill>
                    <a:srgbClr val="005493"/>
                  </a:solidFill>
                </a:defRPr>
              </a:lvl1pPr>
            </a:lstStyle>
            <a:p>
              <a:pPr/>
              <a:r>
                <a:t>REST Enabled SQL support &amp; Service consumption</a:t>
              </a:r>
            </a:p>
          </p:txBody>
        </p:sp>
        <p:sp>
          <p:nvSpPr>
            <p:cNvPr id="190" name="Star"/>
            <p:cNvSpPr/>
            <p:nvPr/>
          </p:nvSpPr>
          <p:spPr>
            <a:xfrm>
              <a:off x="16674" y="51301"/>
              <a:ext cx="648037" cy="63399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  <p:grpSp>
        <p:nvGrpSpPr>
          <p:cNvPr id="194" name="Group"/>
          <p:cNvGrpSpPr/>
          <p:nvPr/>
        </p:nvGrpSpPr>
        <p:grpSpPr>
          <a:xfrm>
            <a:off x="2772574" y="4163774"/>
            <a:ext cx="9728066" cy="736601"/>
            <a:chOff x="16674" y="0"/>
            <a:chExt cx="9728064" cy="736600"/>
          </a:xfrm>
        </p:grpSpPr>
        <p:sp>
          <p:nvSpPr>
            <p:cNvPr id="192" name="Create App Wizard (Blueprint/LowCode)"/>
            <p:cNvSpPr txBox="1"/>
            <p:nvPr/>
          </p:nvSpPr>
          <p:spPr>
            <a:xfrm>
              <a:off x="591822" y="0"/>
              <a:ext cx="915291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2400"/>
                </a:spcBef>
                <a:defRPr b="1" sz="3800">
                  <a:solidFill>
                    <a:srgbClr val="005493"/>
                  </a:solidFill>
                </a:defRPr>
              </a:lvl1pPr>
            </a:lstStyle>
            <a:p>
              <a:pPr/>
              <a:r>
                <a:t>Create App Wizard (Blueprint/LowCode)</a:t>
              </a:r>
            </a:p>
          </p:txBody>
        </p:sp>
        <p:sp>
          <p:nvSpPr>
            <p:cNvPr id="193" name="Star"/>
            <p:cNvSpPr/>
            <p:nvPr/>
          </p:nvSpPr>
          <p:spPr>
            <a:xfrm>
              <a:off x="16674" y="51300"/>
              <a:ext cx="648037" cy="63399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  <p:grpSp>
        <p:nvGrpSpPr>
          <p:cNvPr id="197" name="Group"/>
          <p:cNvGrpSpPr/>
          <p:nvPr/>
        </p:nvGrpSpPr>
        <p:grpSpPr>
          <a:xfrm>
            <a:off x="2772574" y="5309711"/>
            <a:ext cx="9728066" cy="736601"/>
            <a:chOff x="16674" y="0"/>
            <a:chExt cx="9728065" cy="736600"/>
          </a:xfrm>
        </p:grpSpPr>
        <p:sp>
          <p:nvSpPr>
            <p:cNvPr id="195" name="Oracle JET Upgrade to latest version (4.2)"/>
            <p:cNvSpPr txBox="1"/>
            <p:nvPr/>
          </p:nvSpPr>
          <p:spPr>
            <a:xfrm>
              <a:off x="582632" y="0"/>
              <a:ext cx="9162108" cy="7366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 algn="l">
                <a:spcBef>
                  <a:spcPts val="2400"/>
                </a:spcBef>
                <a:defRPr b="1" sz="3800">
                  <a:solidFill>
                    <a:srgbClr val="005493"/>
                  </a:solidFill>
                </a:defRPr>
              </a:lvl1pPr>
            </a:lstStyle>
            <a:p>
              <a:pPr/>
              <a:r>
                <a:t>Oracle JET Upgrade to latest version (4.2)</a:t>
              </a:r>
            </a:p>
          </p:txBody>
        </p:sp>
        <p:sp>
          <p:nvSpPr>
            <p:cNvPr id="196" name="Star"/>
            <p:cNvSpPr/>
            <p:nvPr/>
          </p:nvSpPr>
          <p:spPr>
            <a:xfrm>
              <a:off x="16674" y="25650"/>
              <a:ext cx="648037" cy="633999"/>
            </a:xfrm>
            <a:prstGeom prst="star5">
              <a:avLst>
                <a:gd name="adj" fmla="val 19100"/>
                <a:gd name="hf" fmla="val 105146"/>
                <a:gd name="vf" fmla="val 110557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>
                <a:defRPr sz="3200">
                  <a:solidFill>
                    <a:srgbClr val="FFFFFF"/>
                  </a:solidFill>
                  <a:effectLst>
                    <a:outerShdw sx="100000" sy="100000" kx="0" ky="0" algn="b" rotWithShape="0" blurRad="25400" dist="33948" dir="2700000">
                      <a:srgbClr val="3B3936"/>
                    </a:outerShdw>
                  </a:effectLst>
                </a:defRPr>
              </a:pPr>
            </a:p>
          </p:txBody>
        </p:sp>
      </p:grpSp>
      <p:grpSp>
        <p:nvGrpSpPr>
          <p:cNvPr id="200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198" name="mbnlogo.gif" descr="mbnlogo.gi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99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APEX 18.1 ALL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ALL </a:t>
            </a:r>
            <a:r>
              <a:t>features</a:t>
            </a:r>
          </a:p>
        </p:txBody>
      </p:sp>
      <p:pic>
        <p:nvPicPr>
          <p:cNvPr id="203" name="APEX 18.1.mov" descr="APEX 18.1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1007160" y="2324100"/>
            <a:ext cx="10990480" cy="662104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6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204" name="mbnlogo.gif" descr="mbnlogo.gif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05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50000" fill="hold"/>
                                        <p:tgtEl>
                                          <p:spTgt spid="20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0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APEX 18.1 REST 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APEX 18.1 </a:t>
            </a:r>
            <a:r>
              <a:rPr>
                <a:solidFill>
                  <a:srgbClr val="005493"/>
                </a:solidFill>
              </a:rPr>
              <a:t>REST </a:t>
            </a:r>
            <a:r>
              <a:t>features</a:t>
            </a:r>
          </a:p>
        </p:txBody>
      </p:sp>
      <p:pic>
        <p:nvPicPr>
          <p:cNvPr id="209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26474" y="3927430"/>
            <a:ext cx="2387602" cy="31115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8665" y="4396888"/>
            <a:ext cx="1636879" cy="2172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image21.png" descr="image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7962" y="4226674"/>
            <a:ext cx="2513012" cy="25130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4" name="Group 616"/>
          <p:cNvGrpSpPr/>
          <p:nvPr/>
        </p:nvGrpSpPr>
        <p:grpSpPr>
          <a:xfrm>
            <a:off x="1704975" y="7607300"/>
            <a:ext cx="2286001" cy="685800"/>
            <a:chOff x="0" y="0"/>
            <a:chExt cx="2286000" cy="685800"/>
          </a:xfrm>
        </p:grpSpPr>
        <p:sp>
          <p:nvSpPr>
            <p:cNvPr id="212" name="Shape 614"/>
            <p:cNvSpPr/>
            <p:nvPr/>
          </p:nvSpPr>
          <p:spPr>
            <a:xfrm>
              <a:off x="0" y="0"/>
              <a:ext cx="2286001" cy="685800"/>
            </a:xfrm>
            <a:prstGeom prst="rect">
              <a:avLst/>
            </a:prstGeom>
            <a:solidFill>
              <a:srgbClr val="8DA6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3" name="Shape 615"/>
            <p:cNvSpPr txBox="1"/>
            <p:nvPr/>
          </p:nvSpPr>
          <p:spPr>
            <a:xfrm>
              <a:off x="0" y="163831"/>
              <a:ext cx="2286001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Browser</a:t>
              </a:r>
            </a:p>
          </p:txBody>
        </p:sp>
      </p:grpSp>
      <p:grpSp>
        <p:nvGrpSpPr>
          <p:cNvPr id="217" name="Group 619"/>
          <p:cNvGrpSpPr/>
          <p:nvPr/>
        </p:nvGrpSpPr>
        <p:grpSpPr>
          <a:xfrm>
            <a:off x="5004405" y="7607299"/>
            <a:ext cx="2514601" cy="685803"/>
            <a:chOff x="0" y="0"/>
            <a:chExt cx="2514600" cy="685801"/>
          </a:xfrm>
        </p:grpSpPr>
        <p:sp>
          <p:nvSpPr>
            <p:cNvPr id="215" name="Shape 617"/>
            <p:cNvSpPr/>
            <p:nvPr/>
          </p:nvSpPr>
          <p:spPr>
            <a:xfrm>
              <a:off x="0" y="-1"/>
              <a:ext cx="2514601" cy="685803"/>
            </a:xfrm>
            <a:prstGeom prst="rect">
              <a:avLst/>
            </a:prstGeom>
            <a:solidFill>
              <a:srgbClr val="8DA6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6" name="Shape 618"/>
            <p:cNvSpPr txBox="1"/>
            <p:nvPr/>
          </p:nvSpPr>
          <p:spPr>
            <a:xfrm>
              <a:off x="0" y="163831"/>
              <a:ext cx="2514601" cy="3581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Mid Tier</a:t>
              </a:r>
            </a:p>
          </p:txBody>
        </p:sp>
      </p:grpSp>
      <p:grpSp>
        <p:nvGrpSpPr>
          <p:cNvPr id="220" name="Group 622"/>
          <p:cNvGrpSpPr/>
          <p:nvPr/>
        </p:nvGrpSpPr>
        <p:grpSpPr>
          <a:xfrm>
            <a:off x="8562974" y="7607300"/>
            <a:ext cx="2514602" cy="685800"/>
            <a:chOff x="0" y="0"/>
            <a:chExt cx="2514600" cy="685800"/>
          </a:xfrm>
        </p:grpSpPr>
        <p:sp>
          <p:nvSpPr>
            <p:cNvPr id="218" name="Shape 620"/>
            <p:cNvSpPr/>
            <p:nvPr/>
          </p:nvSpPr>
          <p:spPr>
            <a:xfrm>
              <a:off x="0" y="0"/>
              <a:ext cx="2514601" cy="685800"/>
            </a:xfrm>
            <a:prstGeom prst="rect">
              <a:avLst/>
            </a:prstGeom>
            <a:solidFill>
              <a:srgbClr val="8DA6B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219" name="Shape 621"/>
            <p:cNvSpPr txBox="1"/>
            <p:nvPr/>
          </p:nvSpPr>
          <p:spPr>
            <a:xfrm>
              <a:off x="0" y="43816"/>
              <a:ext cx="2514601" cy="59816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Database Tier</a:t>
              </a:r>
            </a:p>
            <a:p>
              <a:pPr defTabSz="914400">
                <a:lnSpc>
                  <a:spcPct val="90000"/>
                </a:lnSpc>
                <a:defRPr sz="1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t>(Local)</a:t>
              </a:r>
            </a:p>
          </p:txBody>
        </p:sp>
      </p:grpSp>
      <p:sp>
        <p:nvSpPr>
          <p:cNvPr id="221" name="Shape 630"/>
          <p:cNvSpPr/>
          <p:nvPr/>
        </p:nvSpPr>
        <p:spPr>
          <a:xfrm>
            <a:off x="4211287" y="5204551"/>
            <a:ext cx="805245" cy="2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2" name="Shape 632"/>
          <p:cNvSpPr/>
          <p:nvPr/>
        </p:nvSpPr>
        <p:spPr>
          <a:xfrm flipH="1">
            <a:off x="4211287" y="5761808"/>
            <a:ext cx="805245" cy="2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3" name="Shape 630"/>
          <p:cNvSpPr/>
          <p:nvPr/>
        </p:nvSpPr>
        <p:spPr>
          <a:xfrm>
            <a:off x="7463386" y="5204551"/>
            <a:ext cx="805245" cy="2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4" name="Shape 632"/>
          <p:cNvSpPr/>
          <p:nvPr/>
        </p:nvSpPr>
        <p:spPr>
          <a:xfrm flipH="1">
            <a:off x="7463386" y="5761808"/>
            <a:ext cx="805245" cy="2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25" name="Regions:…"/>
          <p:cNvSpPr txBox="1"/>
          <p:nvPr/>
        </p:nvSpPr>
        <p:spPr>
          <a:xfrm>
            <a:off x="1650733" y="2923489"/>
            <a:ext cx="1767307" cy="1315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Regions: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Classic Reports, 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Interactive Reports, 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CSS Calendar, 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JET Charts, </a:t>
            </a:r>
          </a:p>
          <a:p>
            <a:pPr algn="l" defTabSz="457200">
              <a:lnSpc>
                <a:spcPts val="3200"/>
              </a:lnSpc>
              <a:defRPr sz="14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Tree Region</a:t>
            </a:r>
          </a:p>
        </p:txBody>
      </p:sp>
      <p:sp>
        <p:nvSpPr>
          <p:cNvPr id="226" name="Datasources - NOW"/>
          <p:cNvSpPr txBox="1"/>
          <p:nvPr/>
        </p:nvSpPr>
        <p:spPr>
          <a:xfrm>
            <a:off x="5065613" y="2539999"/>
            <a:ext cx="2873574" cy="508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Datasources - NOW</a:t>
            </a:r>
          </a:p>
        </p:txBody>
      </p:sp>
      <p:sp>
        <p:nvSpPr>
          <p:cNvPr id="227" name="REST"/>
          <p:cNvSpPr/>
          <p:nvPr/>
        </p:nvSpPr>
        <p:spPr>
          <a:xfrm>
            <a:off x="11178754" y="2324100"/>
            <a:ext cx="1493092" cy="8998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603" y="0"/>
                </a:moveTo>
                <a:cubicBezTo>
                  <a:pt x="7967" y="0"/>
                  <a:pt x="5720" y="2939"/>
                  <a:pt x="4858" y="7062"/>
                </a:cubicBezTo>
                <a:cubicBezTo>
                  <a:pt x="4628" y="6992"/>
                  <a:pt x="4391" y="6953"/>
                  <a:pt x="4150" y="6953"/>
                </a:cubicBezTo>
                <a:cubicBezTo>
                  <a:pt x="1857" y="6953"/>
                  <a:pt x="0" y="10233"/>
                  <a:pt x="0" y="14278"/>
                </a:cubicBezTo>
                <a:cubicBezTo>
                  <a:pt x="0" y="18323"/>
                  <a:pt x="1857" y="21600"/>
                  <a:pt x="4150" y="21600"/>
                </a:cubicBezTo>
                <a:cubicBezTo>
                  <a:pt x="4193" y="21600"/>
                  <a:pt x="4237" y="21597"/>
                  <a:pt x="4280" y="21594"/>
                </a:cubicBezTo>
                <a:lnTo>
                  <a:pt x="10532" y="21597"/>
                </a:lnTo>
                <a:cubicBezTo>
                  <a:pt x="10555" y="21598"/>
                  <a:pt x="10579" y="21600"/>
                  <a:pt x="10603" y="21600"/>
                </a:cubicBezTo>
                <a:cubicBezTo>
                  <a:pt x="10626" y="21600"/>
                  <a:pt x="10648" y="21598"/>
                  <a:pt x="10672" y="21597"/>
                </a:cubicBezTo>
                <a:lnTo>
                  <a:pt x="18141" y="21600"/>
                </a:lnTo>
                <a:cubicBezTo>
                  <a:pt x="20051" y="21600"/>
                  <a:pt x="21600" y="18868"/>
                  <a:pt x="21600" y="15496"/>
                </a:cubicBezTo>
                <a:cubicBezTo>
                  <a:pt x="21600" y="12124"/>
                  <a:pt x="20051" y="9389"/>
                  <a:pt x="18141" y="9389"/>
                </a:cubicBezTo>
                <a:cubicBezTo>
                  <a:pt x="17627" y="9389"/>
                  <a:pt x="17139" y="9589"/>
                  <a:pt x="16701" y="9943"/>
                </a:cubicBezTo>
                <a:cubicBezTo>
                  <a:pt x="16453" y="4379"/>
                  <a:pt x="13819" y="0"/>
                  <a:pt x="10603" y="0"/>
                </a:cubicBezTo>
                <a:close/>
              </a:path>
            </a:pathLst>
          </a:custGeom>
          <a:blipFill>
            <a:blip r:embed="rId5"/>
          </a:blip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>
            <a:lvl1pPr>
              <a:defRPr sz="2000">
                <a:solidFill>
                  <a:srgbClr val="FFFFFF"/>
                </a:solidFill>
                <a:effectLst>
                  <a:outerShdw sx="100000" sy="100000" kx="0" ky="0" algn="b" rotWithShape="0" blurRad="25400" dist="33948" dir="2700000">
                    <a:srgbClr val="3B3936"/>
                  </a:outerShdw>
                </a:effectLst>
              </a:defRPr>
            </a:lvl1pPr>
          </a:lstStyle>
          <a:p>
            <a:pPr/>
            <a:r>
              <a:t>REST</a:t>
            </a:r>
          </a:p>
        </p:txBody>
      </p:sp>
      <p:pic>
        <p:nvPicPr>
          <p:cNvPr id="228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90374" y="3940130"/>
            <a:ext cx="935550" cy="1219201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Custom Programming/…"/>
          <p:cNvSpPr txBox="1"/>
          <p:nvPr/>
        </p:nvSpPr>
        <p:spPr>
          <a:xfrm>
            <a:off x="7889999" y="2903510"/>
            <a:ext cx="3397002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Custom Programming/</a:t>
            </a:r>
          </a:p>
          <a:p>
            <a:pPr/>
            <a:r>
              <a:t>Legacy web services</a:t>
            </a:r>
          </a:p>
        </p:txBody>
      </p:sp>
      <p:sp>
        <p:nvSpPr>
          <p:cNvPr id="230" name="Database…"/>
          <p:cNvSpPr txBox="1"/>
          <p:nvPr/>
        </p:nvSpPr>
        <p:spPr>
          <a:xfrm>
            <a:off x="11211892" y="5219699"/>
            <a:ext cx="1426816" cy="914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Database</a:t>
            </a:r>
          </a:p>
          <a:p>
            <a:pPr/>
            <a:r>
              <a:t>Link</a:t>
            </a:r>
          </a:p>
        </p:txBody>
      </p:sp>
      <p:sp>
        <p:nvSpPr>
          <p:cNvPr id="231" name="Shape 630"/>
          <p:cNvSpPr/>
          <p:nvPr/>
        </p:nvSpPr>
        <p:spPr>
          <a:xfrm flipV="1">
            <a:off x="11044786" y="3295468"/>
            <a:ext cx="562884" cy="562884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232" name="Shape 630"/>
          <p:cNvSpPr/>
          <p:nvPr/>
        </p:nvSpPr>
        <p:spPr>
          <a:xfrm>
            <a:off x="11044786" y="4826681"/>
            <a:ext cx="814878" cy="1"/>
          </a:xfrm>
          <a:prstGeom prst="line">
            <a:avLst/>
          </a:prstGeom>
          <a:ln w="25400">
            <a:solidFill>
              <a:srgbClr val="46575E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 algn="l" defTabSz="914400">
              <a:defRPr sz="1800">
                <a:solidFill>
                  <a:srgbClr val="5F5F5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235" name="Group"/>
          <p:cNvGrpSpPr/>
          <p:nvPr/>
        </p:nvGrpSpPr>
        <p:grpSpPr>
          <a:xfrm>
            <a:off x="158750" y="9010650"/>
            <a:ext cx="2143516" cy="605291"/>
            <a:chOff x="0" y="0"/>
            <a:chExt cx="2143515" cy="605290"/>
          </a:xfrm>
        </p:grpSpPr>
        <p:pic>
          <p:nvPicPr>
            <p:cNvPr id="233" name="mbnlogo.gif" descr="mbnlogo.gif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637430" cy="6052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4" name="MBNDATA"/>
            <p:cNvSpPr txBox="1"/>
            <p:nvPr/>
          </p:nvSpPr>
          <p:spPr>
            <a:xfrm>
              <a:off x="663184" y="93095"/>
              <a:ext cx="1480332" cy="4191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2200">
                  <a:latin typeface="Microsoft Sans Serif"/>
                  <a:ea typeface="Microsoft Sans Serif"/>
                  <a:cs typeface="Microsoft Sans Serif"/>
                  <a:sym typeface="Microsoft Sans Serif"/>
                </a:defRPr>
              </a:lvl1pPr>
            </a:lstStyle>
            <a:p>
              <a:pPr/>
              <a:r>
                <a:t>MBNDATA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414141"/>
      </a:dk1>
      <a:lt1>
        <a:srgbClr val="004141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4">
  <a:themeElements>
    <a:clrScheme name="New_Template4">
      <a:dk1>
        <a:srgbClr val="000000"/>
      </a:dk1>
      <a:lt1>
        <a:srgbClr val="FFFFFF"/>
      </a:lt1>
      <a:dk2>
        <a:srgbClr val="66635F"/>
      </a:dk2>
      <a:lt2>
        <a:srgbClr val="C9C3BA"/>
      </a:lt2>
      <a:accent1>
        <a:srgbClr val="738FAF"/>
      </a:accent1>
      <a:accent2>
        <a:srgbClr val="74B6A8"/>
      </a:accent2>
      <a:accent3>
        <a:srgbClr val="A0AA69"/>
      </a:accent3>
      <a:accent4>
        <a:srgbClr val="CBA968"/>
      </a:accent4>
      <a:accent5>
        <a:srgbClr val="D08A7A"/>
      </a:accent5>
      <a:accent6>
        <a:srgbClr val="9E95A9"/>
      </a:accent6>
      <a:hlink>
        <a:srgbClr val="0000FF"/>
      </a:hlink>
      <a:folHlink>
        <a:srgbClr val="FF00FF"/>
      </a:folHlink>
    </a:clrScheme>
    <a:fontScheme name="New_Template4">
      <a:majorFont>
        <a:latin typeface="Bodoni SvtyTwo ITC TT-Book"/>
        <a:ea typeface="Bodoni SvtyTwo ITC TT-Book"/>
        <a:cs typeface="Bodoni SvtyTwo ITC TT-Book"/>
      </a:majorFont>
      <a:minorFont>
        <a:latin typeface="Bodoni SvtyTwo ITC TT-Book"/>
        <a:ea typeface="Bodoni SvtyTwo ITC TT-Book"/>
        <a:cs typeface="Bodoni SvtyTwo ITC TT-Book"/>
      </a:minorFont>
    </a:fontScheme>
    <a:fmtScheme name="New_Template4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33948" dir="2700000">
                <a:srgbClr val="3B3936"/>
              </a:outerShdw>
            </a:effectLst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1414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414141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